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350" r:id="rId2"/>
    <p:sldId id="258" r:id="rId3"/>
    <p:sldId id="331" r:id="rId4"/>
    <p:sldId id="278" r:id="rId5"/>
    <p:sldId id="282" r:id="rId6"/>
    <p:sldId id="280" r:id="rId7"/>
    <p:sldId id="283" r:id="rId8"/>
    <p:sldId id="334" r:id="rId9"/>
    <p:sldId id="288" r:id="rId10"/>
    <p:sldId id="356" r:id="rId11"/>
    <p:sldId id="289" r:id="rId12"/>
    <p:sldId id="292" r:id="rId13"/>
    <p:sldId id="290" r:id="rId14"/>
    <p:sldId id="333" r:id="rId15"/>
    <p:sldId id="294" r:id="rId16"/>
    <p:sldId id="295" r:id="rId17"/>
    <p:sldId id="285" r:id="rId18"/>
    <p:sldId id="299" r:id="rId19"/>
    <p:sldId id="335" r:id="rId20"/>
    <p:sldId id="300" r:id="rId21"/>
    <p:sldId id="301" r:id="rId22"/>
    <p:sldId id="339" r:id="rId23"/>
    <p:sldId id="304" r:id="rId24"/>
    <p:sldId id="308" r:id="rId25"/>
    <p:sldId id="310" r:id="rId26"/>
    <p:sldId id="305" r:id="rId27"/>
    <p:sldId id="306" r:id="rId28"/>
    <p:sldId id="340" r:id="rId29"/>
    <p:sldId id="338" r:id="rId30"/>
    <p:sldId id="346" r:id="rId31"/>
    <p:sldId id="347" r:id="rId32"/>
    <p:sldId id="343" r:id="rId33"/>
    <p:sldId id="307" r:id="rId34"/>
    <p:sldId id="311" r:id="rId35"/>
    <p:sldId id="313" r:id="rId36"/>
    <p:sldId id="312" r:id="rId37"/>
    <p:sldId id="341" r:id="rId38"/>
    <p:sldId id="315" r:id="rId39"/>
    <p:sldId id="348" r:id="rId40"/>
    <p:sldId id="336" r:id="rId41"/>
    <p:sldId id="284" r:id="rId42"/>
    <p:sldId id="320" r:id="rId43"/>
    <p:sldId id="321" r:id="rId44"/>
    <p:sldId id="323" r:id="rId45"/>
    <p:sldId id="317" r:id="rId46"/>
    <p:sldId id="324" r:id="rId47"/>
    <p:sldId id="325" r:id="rId48"/>
    <p:sldId id="326" r:id="rId49"/>
    <p:sldId id="328" r:id="rId50"/>
    <p:sldId id="337" r:id="rId51"/>
    <p:sldId id="355" r:id="rId52"/>
    <p:sldId id="322" r:id="rId53"/>
    <p:sldId id="362" r:id="rId54"/>
    <p:sldId id="349" r:id="rId55"/>
    <p:sldId id="370" r:id="rId56"/>
    <p:sldId id="369" r:id="rId57"/>
    <p:sldId id="367" r:id="rId58"/>
    <p:sldId id="366" r:id="rId59"/>
    <p:sldId id="365" r:id="rId60"/>
    <p:sldId id="364" r:id="rId61"/>
    <p:sldId id="351" r:id="rId62"/>
    <p:sldId id="352" r:id="rId63"/>
    <p:sldId id="359" r:id="rId64"/>
    <p:sldId id="358" r:id="rId65"/>
    <p:sldId id="357" r:id="rId66"/>
    <p:sldId id="360" r:id="rId67"/>
    <p:sldId id="361" r:id="rId68"/>
    <p:sldId id="368" r:id="rId69"/>
    <p:sldId id="36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F5F5F5"/>
    <a:srgbClr val="68B48E"/>
    <a:srgbClr val="F96A6A"/>
    <a:srgbClr val="688EEC"/>
    <a:srgbClr val="00AF4B"/>
    <a:srgbClr val="0472C1"/>
    <a:srgbClr val="BC0000"/>
    <a:srgbClr val="16223A"/>
    <a:srgbClr val="F9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4" autoAdjust="0"/>
    <p:restoredTop sz="95088" autoAdjust="0"/>
  </p:normalViewPr>
  <p:slideViewPr>
    <p:cSldViewPr snapToGrid="0">
      <p:cViewPr varScale="1">
        <p:scale>
          <a:sx n="109" d="100"/>
          <a:sy n="109" d="100"/>
        </p:scale>
        <p:origin x="33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43E49-DD2A-404D-A21F-22D79925B903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7A78F-AFDB-43E8-8364-57FC542E0D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6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plausibilité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2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Stop l’activité biologique des cellules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04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09002AAB-0377-AF68-6CF2-9A1093C58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236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424" y="3340427"/>
            <a:ext cx="10363200" cy="1520818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8024" y="4953321"/>
            <a:ext cx="9144000" cy="109997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D22B09A-2D18-EDE1-C708-AF34BE7E8C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0884" y="6325507"/>
            <a:ext cx="458670" cy="4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A94914A-9EA5-08B3-63B1-CCCBC2370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928" y="6325507"/>
            <a:ext cx="559073" cy="439272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E823FA73-49FE-32A3-5413-95594CEEA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08708" y="6370508"/>
            <a:ext cx="619357" cy="37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FA81BA5-EF1F-D47A-6AF0-7A7414DA0E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7" y="106375"/>
            <a:ext cx="1798171" cy="1334914"/>
          </a:xfrm>
          <a:prstGeom prst="rect">
            <a:avLst/>
          </a:prstGeom>
        </p:spPr>
      </p:pic>
      <p:sp>
        <p:nvSpPr>
          <p:cNvPr id="4" name="Espace réservé de la date 16">
            <a:extLst>
              <a:ext uri="{FF2B5EF4-FFF2-40B4-BE49-F238E27FC236}">
                <a16:creationId xmlns:a16="http://schemas.microsoft.com/office/drawing/2014/main" id="{436B6DF4-253C-A305-B579-B989838D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rgbClr val="9A9B9D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F1F7EF11-518C-8BFA-67E8-2E992B50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rgbClr val="9A9B9D"/>
                </a:solidFill>
              </a:defRPr>
            </a:lvl1pPr>
          </a:lstStyle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85C1FD-DB15-EEB9-9586-AECA3F130FAE}"/>
              </a:ext>
            </a:extLst>
          </p:cNvPr>
          <p:cNvSpPr/>
          <p:nvPr userDrawn="1"/>
        </p:nvSpPr>
        <p:spPr>
          <a:xfrm>
            <a:off x="63935" y="6338152"/>
            <a:ext cx="51809" cy="432000"/>
          </a:xfrm>
          <a:prstGeom prst="rect">
            <a:avLst/>
          </a:prstGeom>
          <a:solidFill>
            <a:srgbClr val="9A9B9D"/>
          </a:solidFill>
          <a:ln w="3175">
            <a:solidFill>
              <a:srgbClr val="9A9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98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withou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81A6A2B-9A2E-9CB6-E141-1F300AC0C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236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424" y="4400550"/>
            <a:ext cx="10363200" cy="1571624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A73DD09-0ABF-6376-2EB4-6F53029A4690}"/>
              </a:ext>
            </a:extLst>
          </p:cNvPr>
          <p:cNvGrpSpPr/>
          <p:nvPr userDrawn="1"/>
        </p:nvGrpSpPr>
        <p:grpSpPr>
          <a:xfrm>
            <a:off x="10360884" y="6325507"/>
            <a:ext cx="1767181" cy="458670"/>
            <a:chOff x="10360884" y="6325507"/>
            <a:chExt cx="1767181" cy="45867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22B09A-2D18-EDE1-C708-AF34BE7E8CD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884" y="6325507"/>
              <a:ext cx="458670" cy="458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A94914A-9EA5-08B3-63B1-CCCBC2370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90928" y="6325507"/>
              <a:ext cx="559073" cy="439272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E823FA73-49FE-32A3-5413-95594CEEA1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8708" y="6370508"/>
              <a:ext cx="619357" cy="37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EFA81BA5-EF1F-D47A-6AF0-7A7414DA0E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7" y="106375"/>
            <a:ext cx="1798171" cy="1334914"/>
          </a:xfrm>
          <a:prstGeom prst="rect">
            <a:avLst/>
          </a:prstGeom>
        </p:spPr>
      </p:pic>
      <p:sp>
        <p:nvSpPr>
          <p:cNvPr id="3" name="Espace réservé de la date 16">
            <a:extLst>
              <a:ext uri="{FF2B5EF4-FFF2-40B4-BE49-F238E27FC236}">
                <a16:creationId xmlns:a16="http://schemas.microsoft.com/office/drawing/2014/main" id="{F118646E-3652-7B66-ED43-B029D467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rgbClr val="9A9B9D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B45461AD-0081-2778-23E4-F8270095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rgbClr val="9A9B9D"/>
                </a:solidFill>
              </a:defRPr>
            </a:lvl1pPr>
          </a:lstStyle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1F6A3-DDCA-D42E-0B3D-816E3DF812F5}"/>
              </a:ext>
            </a:extLst>
          </p:cNvPr>
          <p:cNvSpPr/>
          <p:nvPr userDrawn="1"/>
        </p:nvSpPr>
        <p:spPr>
          <a:xfrm>
            <a:off x="63935" y="6338152"/>
            <a:ext cx="51809" cy="432000"/>
          </a:xfrm>
          <a:prstGeom prst="rect">
            <a:avLst/>
          </a:prstGeom>
          <a:solidFill>
            <a:srgbClr val="9A9B9D"/>
          </a:solidFill>
          <a:ln w="3175">
            <a:solidFill>
              <a:srgbClr val="9A9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24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0A0055A-252C-C019-22B5-47B070939C3E}"/>
              </a:ext>
            </a:extLst>
          </p:cNvPr>
          <p:cNvGrpSpPr/>
          <p:nvPr userDrawn="1"/>
        </p:nvGrpSpPr>
        <p:grpSpPr>
          <a:xfrm>
            <a:off x="63934" y="6338152"/>
            <a:ext cx="10225575" cy="432000"/>
            <a:chOff x="63934" y="6323863"/>
            <a:chExt cx="10225575" cy="432000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2A354B8-6C38-3211-630D-FE2E96355043}"/>
                </a:ext>
              </a:extLst>
            </p:cNvPr>
            <p:cNvPicPr preferRelativeResize="0"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4" y="6323863"/>
              <a:ext cx="10225575" cy="432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1B47F9-3E56-811E-9D2B-D05D6B104908}"/>
                </a:ext>
              </a:extLst>
            </p:cNvPr>
            <p:cNvSpPr/>
            <p:nvPr userDrawn="1"/>
          </p:nvSpPr>
          <p:spPr>
            <a:xfrm>
              <a:off x="63935" y="6323863"/>
              <a:ext cx="51809" cy="432000"/>
            </a:xfrm>
            <a:prstGeom prst="rect">
              <a:avLst/>
            </a:prstGeom>
            <a:solidFill>
              <a:srgbClr val="9A9B9D"/>
            </a:solidFill>
            <a:ln w="3175">
              <a:solidFill>
                <a:srgbClr val="9A9B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>
            <a:lvl1pPr>
              <a:defRPr b="1">
                <a:solidFill>
                  <a:srgbClr val="889D9F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08" y="1307593"/>
            <a:ext cx="11406165" cy="4855082"/>
          </a:xfrm>
        </p:spPr>
        <p:txBody>
          <a:bodyPr/>
          <a:lstStyle>
            <a:lvl1pPr marL="228600" indent="-228600">
              <a:buClr>
                <a:srgbClr val="BE1B20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1pPr>
            <a:lvl2pPr marL="685800" indent="-228600">
              <a:buClr>
                <a:srgbClr val="ED7D20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2pPr>
            <a:lvl3pPr marL="1143000" indent="-228600">
              <a:buClr>
                <a:srgbClr val="22AEE2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3pPr>
            <a:lvl4pPr marL="1657350" indent="-285750">
              <a:buClr>
                <a:srgbClr val="32A855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4pPr>
            <a:lvl5pPr marL="2057400" indent="-228600">
              <a:buClr>
                <a:srgbClr val="889D9F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7" name="Espace réservé de la date 16">
            <a:extLst>
              <a:ext uri="{FF2B5EF4-FFF2-40B4-BE49-F238E27FC236}">
                <a16:creationId xmlns:a16="http://schemas.microsoft.com/office/drawing/2014/main" id="{1053210A-F607-6344-8BD8-FA6F207F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60804DDA-26F4-3956-784B-FC5F6E83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191DB44-31BA-DD0B-8EB1-807A1F17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3588" y="6370508"/>
            <a:ext cx="5428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793766-E72C-4A9B-B967-F268DCA3DDD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FD9C65E-97AA-348B-C9E1-8073F107620A}"/>
              </a:ext>
            </a:extLst>
          </p:cNvPr>
          <p:cNvGrpSpPr/>
          <p:nvPr userDrawn="1"/>
        </p:nvGrpSpPr>
        <p:grpSpPr>
          <a:xfrm>
            <a:off x="10360884" y="6325507"/>
            <a:ext cx="1767181" cy="458670"/>
            <a:chOff x="10360884" y="6325507"/>
            <a:chExt cx="1767181" cy="45867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6882BE7-C6ED-BDD5-DDCF-A519A9E435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884" y="6325507"/>
              <a:ext cx="458670" cy="458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48257D-82AE-984D-8E73-C48F9399B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90928" y="6325507"/>
              <a:ext cx="559073" cy="439272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64E2E6FC-F2C0-4FC3-811A-A801200826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8708" y="6370508"/>
              <a:ext cx="619357" cy="37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B921CA32-56AF-8BC7-E1E2-C72393AEF3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8" y="282368"/>
            <a:ext cx="1178485" cy="8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6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89D9F"/>
                </a:solidFill>
              </a:defRPr>
            </a:lvl1pPr>
          </a:lstStyle>
          <a:p>
            <a:r>
              <a:rPr lang="en-US"/>
              <a:t>06/11/2023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89D9F"/>
                </a:solidFill>
              </a:defRPr>
            </a:lvl1pPr>
          </a:lstStyle>
          <a:p>
            <a:r>
              <a:rPr lang="fr-FR"/>
              <a:t>Soutenance de Thèse  -  Adrien Mialland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89D9F"/>
                </a:solidFill>
              </a:defRPr>
            </a:lvl1pPr>
          </a:lstStyle>
          <a:p>
            <a:fld id="{6A793766-E72C-4A9B-B967-F268DCA3DDD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7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889D9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E1B20"/>
        </a:buClr>
        <a:buFont typeface="Wingdings" panose="05000000000000000000" pitchFamily="2" charset="2"/>
        <a:buChar char="§"/>
        <a:defRPr sz="2800" kern="1200">
          <a:solidFill>
            <a:srgbClr val="16223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7D20"/>
        </a:buClr>
        <a:buFont typeface="Wingdings" panose="05000000000000000000" pitchFamily="2" charset="2"/>
        <a:buChar char="§"/>
        <a:defRPr sz="2400" kern="1200">
          <a:solidFill>
            <a:srgbClr val="16223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2AEE2"/>
        </a:buClr>
        <a:buFont typeface="Wingdings" panose="05000000000000000000" pitchFamily="2" charset="2"/>
        <a:buChar char="§"/>
        <a:defRPr sz="2000" kern="1200">
          <a:solidFill>
            <a:srgbClr val="16223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2A855"/>
        </a:buClr>
        <a:buFont typeface="Wingdings" panose="05000000000000000000" pitchFamily="2" charset="2"/>
        <a:buChar char="§"/>
        <a:defRPr sz="1800" kern="1200">
          <a:solidFill>
            <a:srgbClr val="16223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89D9F"/>
        </a:buClr>
        <a:buFont typeface="Wingdings" panose="05000000000000000000" pitchFamily="2" charset="2"/>
        <a:buChar char="§"/>
        <a:defRPr sz="1800" kern="1200">
          <a:solidFill>
            <a:srgbClr val="16223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12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4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9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8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31A58-48BD-4F20-A885-49A2EAB2FB1C}"/>
              </a:ext>
            </a:extLst>
          </p:cNvPr>
          <p:cNvSpPr/>
          <p:nvPr/>
        </p:nvSpPr>
        <p:spPr>
          <a:xfrm>
            <a:off x="82404" y="119318"/>
            <a:ext cx="12027193" cy="6156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924"/>
            <a:ext cx="12192001" cy="567560"/>
          </a:xfrm>
        </p:spPr>
        <p:txBody>
          <a:bodyPr>
            <a:noAutofit/>
          </a:bodyPr>
          <a:lstStyle/>
          <a:p>
            <a:pPr algn="ctr"/>
            <a:r>
              <a:rPr lang="fr-FR" sz="2000" b="0" dirty="0"/>
              <a:t>Directrice de thèse:</a:t>
            </a:r>
            <a:br>
              <a:rPr lang="fr-FR" sz="2000" b="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Agnès Bonvilain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43E589AE-8D95-41BA-8E08-3F923037C0CA}"/>
              </a:ext>
            </a:extLst>
          </p:cNvPr>
          <p:cNvSpPr txBox="1">
            <a:spLocks/>
          </p:cNvSpPr>
          <p:nvPr/>
        </p:nvSpPr>
        <p:spPr>
          <a:xfrm>
            <a:off x="0" y="2773781"/>
            <a:ext cx="12192000" cy="567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Présenté par:</a:t>
            </a:r>
            <a:br>
              <a:rPr lang="fr-FR" sz="2000" b="0" dirty="0"/>
            </a:br>
            <a:r>
              <a:rPr lang="fr-FR" sz="240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Adrien Mialland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1BFEA1E6-EFB2-4302-90D7-F5DE90DFAF61}"/>
              </a:ext>
            </a:extLst>
          </p:cNvPr>
          <p:cNvSpPr txBox="1">
            <a:spLocks/>
          </p:cNvSpPr>
          <p:nvPr/>
        </p:nvSpPr>
        <p:spPr>
          <a:xfrm>
            <a:off x="0" y="4330067"/>
            <a:ext cx="12192000" cy="567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Médecin ORL:</a:t>
            </a:r>
            <a:br>
              <a:rPr lang="fr-FR" sz="2000" b="0" dirty="0"/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Ihab Atallah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F28552E1-5B9B-4BEF-BECB-491022C09206}"/>
              </a:ext>
            </a:extLst>
          </p:cNvPr>
          <p:cNvSpPr txBox="1">
            <a:spLocks/>
          </p:cNvSpPr>
          <p:nvPr/>
        </p:nvSpPr>
        <p:spPr>
          <a:xfrm>
            <a:off x="-9541" y="5108207"/>
            <a:ext cx="12192000" cy="819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Laboratoire d’accueil :</a:t>
            </a:r>
            <a:br>
              <a:rPr lang="fr-FR" sz="2000" b="0" dirty="0"/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Grenoble Image Parole Signal Automatique (Gipsa-Lab)</a:t>
            </a:r>
          </a:p>
          <a:p>
            <a:pPr algn="ctr"/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Université Grenoble Alpes (UGA)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C61830-A948-401C-B56C-3B438DADA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02" y="5841851"/>
            <a:ext cx="1699200" cy="38576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340769B-95D1-41EC-9B3A-96198F055B9A}"/>
              </a:ext>
            </a:extLst>
          </p:cNvPr>
          <p:cNvSpPr txBox="1">
            <a:spLocks/>
          </p:cNvSpPr>
          <p:nvPr/>
        </p:nvSpPr>
        <p:spPr>
          <a:xfrm>
            <a:off x="85596" y="119318"/>
            <a:ext cx="12024000" cy="2358000"/>
          </a:xfrm>
          <a:prstGeom prst="rect">
            <a:avLst/>
          </a:prstGeom>
          <a:solidFill>
            <a:schemeClr val="tx2">
              <a:lumMod val="10000"/>
              <a:lumOff val="90000"/>
              <a:alpha val="2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Conception de la commande d’un </a:t>
            </a:r>
            <a:b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système d'occlusion de la trachée pour</a:t>
            </a:r>
            <a:b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fr-FR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un larynx artificiel implantable actif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EC052A7-1B41-4786-AF05-AC077B1925B1}"/>
              </a:ext>
            </a:extLst>
          </p:cNvPr>
          <p:cNvGrpSpPr/>
          <p:nvPr/>
        </p:nvGrpSpPr>
        <p:grpSpPr>
          <a:xfrm>
            <a:off x="96693" y="2265915"/>
            <a:ext cx="12006000" cy="432000"/>
            <a:chOff x="115593" y="2643070"/>
            <a:chExt cx="11987241" cy="43200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5327634F-C91F-49FB-9442-72DBD076117E}"/>
                </a:ext>
              </a:extLst>
            </p:cNvPr>
            <p:cNvCxnSpPr>
              <a:cxnSpLocks/>
            </p:cNvCxnSpPr>
            <p:nvPr/>
          </p:nvCxnSpPr>
          <p:spPr>
            <a:xfrm>
              <a:off x="115593" y="2859070"/>
              <a:ext cx="11987241" cy="0"/>
            </a:xfrm>
            <a:prstGeom prst="line">
              <a:avLst/>
            </a:prstGeom>
            <a:ln w="158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30F5746-22E4-42D5-A0E3-F466A4B6682D}"/>
                </a:ext>
              </a:extLst>
            </p:cNvPr>
            <p:cNvGrpSpPr/>
            <p:nvPr/>
          </p:nvGrpSpPr>
          <p:grpSpPr>
            <a:xfrm>
              <a:off x="5879999" y="2643070"/>
              <a:ext cx="432000" cy="432000"/>
              <a:chOff x="5591264" y="2643070"/>
              <a:chExt cx="432000" cy="432000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43B3D6E-9EF2-4DC6-8429-19AA91909481}"/>
                  </a:ext>
                </a:extLst>
              </p:cNvPr>
              <p:cNvSpPr/>
              <p:nvPr/>
            </p:nvSpPr>
            <p:spPr>
              <a:xfrm>
                <a:off x="5591264" y="2643070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AE106106-5606-48E5-9166-46839A664483}"/>
                  </a:ext>
                </a:extLst>
              </p:cNvPr>
              <p:cNvSpPr/>
              <p:nvPr/>
            </p:nvSpPr>
            <p:spPr>
              <a:xfrm>
                <a:off x="5663264" y="2715070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751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ZoneTexte 107">
            <a:extLst>
              <a:ext uri="{FF2B5EF4-FFF2-40B4-BE49-F238E27FC236}">
                <a16:creationId xmlns:a16="http://schemas.microsoft.com/office/drawing/2014/main" id="{DDA599E2-F082-45A9-B09F-BF0456F00555}"/>
              </a:ext>
            </a:extLst>
          </p:cNvPr>
          <p:cNvSpPr txBox="1"/>
          <p:nvPr/>
        </p:nvSpPr>
        <p:spPr>
          <a:xfrm>
            <a:off x="8382623" y="2069510"/>
            <a:ext cx="21493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16223A"/>
                </a:solidFill>
              </a:rPr>
              <a:t>Muscles pharyngés: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>
                <a:solidFill>
                  <a:srgbClr val="16223A"/>
                </a:solidFill>
              </a:rPr>
              <a:t>constricteur supérieur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>
                <a:solidFill>
                  <a:srgbClr val="16223A"/>
                </a:solidFill>
              </a:rPr>
              <a:t>constricteur moyen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>
                <a:solidFill>
                  <a:srgbClr val="16223A"/>
                </a:solidFill>
              </a:rPr>
              <a:t>constricteur inférieur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580FF2-F9BC-4F76-AB7D-9C444175D7C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59" y="1539719"/>
            <a:ext cx="2434097" cy="243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BE0D844E-AF17-4F8D-A299-19FFF9DBF4CC}"/>
              </a:ext>
            </a:extLst>
          </p:cNvPr>
          <p:cNvSpPr txBox="1"/>
          <p:nvPr/>
        </p:nvSpPr>
        <p:spPr>
          <a:xfrm>
            <a:off x="5532761" y="2729177"/>
            <a:ext cx="1620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Muscles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Sous-mandibulaires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7572C2CA-6974-4177-B935-741730E569C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07" y="1539719"/>
            <a:ext cx="2433600" cy="243000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2FB3E0F-2B30-449D-B63F-518D8CD0823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535275F-5B67-4F18-8B4E-83B0E99BA97C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D5971-C4CF-497E-AC5F-46CD9FB44F10}"/>
              </a:ext>
            </a:extLst>
          </p:cNvPr>
          <p:cNvSpPr txBox="1"/>
          <p:nvPr/>
        </p:nvSpPr>
        <p:spPr>
          <a:xfrm>
            <a:off x="1876499" y="4645455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67360D-3B22-48A5-A4BE-448267C3B58E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B15C0B1-A77D-4447-B8BF-CA207623D2C0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61E973C-8596-4C85-8F64-C012B390419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1FD38E8-8838-4A20-9E54-122FD41F7C4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EDBAFEE-ACF5-4926-BF73-60649E5E8CA3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61E5CCB-0B52-40EE-8C43-EA675E6680ED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791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BE684D8-7DF1-4C33-A939-45B3747B1AEB}"/>
              </a:ext>
            </a:extLst>
          </p:cNvPr>
          <p:cNvCxnSpPr/>
          <p:nvPr/>
        </p:nvCxnSpPr>
        <p:spPr>
          <a:xfrm flipV="1">
            <a:off x="7883372" y="3487976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A15F040C-8CC8-4676-9DF0-3DCA8CD63E49}"/>
              </a:ext>
            </a:extLst>
          </p:cNvPr>
          <p:cNvCxnSpPr/>
          <p:nvPr/>
        </p:nvCxnSpPr>
        <p:spPr>
          <a:xfrm flipH="1">
            <a:off x="7930751" y="2175193"/>
            <a:ext cx="442913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8B52891-7AAB-4BA8-B0AE-06BC1C226DD7}"/>
              </a:ext>
            </a:extLst>
          </p:cNvPr>
          <p:cNvCxnSpPr/>
          <p:nvPr/>
        </p:nvCxnSpPr>
        <p:spPr>
          <a:xfrm flipH="1">
            <a:off x="7930750" y="2595853"/>
            <a:ext cx="442800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02EBAA1-B937-45F8-ACBE-242D1AC9BF2E}"/>
              </a:ext>
            </a:extLst>
          </p:cNvPr>
          <p:cNvCxnSpPr/>
          <p:nvPr/>
        </p:nvCxnSpPr>
        <p:spPr>
          <a:xfrm flipH="1">
            <a:off x="7930751" y="3205454"/>
            <a:ext cx="442913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A32B838-2982-4DE9-BA68-0214DB4081DC}"/>
              </a:ext>
            </a:extLst>
          </p:cNvPr>
          <p:cNvCxnSpPr>
            <a:cxnSpLocks/>
          </p:cNvCxnSpPr>
          <p:nvPr/>
        </p:nvCxnSpPr>
        <p:spPr>
          <a:xfrm flipV="1">
            <a:off x="8383189" y="2170431"/>
            <a:ext cx="1" cy="104040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E3B7200-722C-473A-A4CE-C2323DB4BF26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2620A72-6BB2-498F-9213-37F6BD801455}"/>
              </a:ext>
            </a:extLst>
          </p:cNvPr>
          <p:cNvSpPr txBox="1"/>
          <p:nvPr/>
        </p:nvSpPr>
        <p:spPr>
          <a:xfrm>
            <a:off x="8410339" y="3498745"/>
            <a:ext cx="19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œsophagien supérieur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9777143F-D006-4650-962A-AD4C85A2BA01}"/>
              </a:ext>
            </a:extLst>
          </p:cNvPr>
          <p:cNvCxnSpPr>
            <a:cxnSpLocks/>
          </p:cNvCxnSpPr>
          <p:nvPr/>
        </p:nvCxnSpPr>
        <p:spPr>
          <a:xfrm flipV="1">
            <a:off x="7458403" y="3881438"/>
            <a:ext cx="299710" cy="17083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4E961790-13B4-479D-9D67-BFF493897D4B}"/>
              </a:ext>
            </a:extLst>
          </p:cNvPr>
          <p:cNvSpPr txBox="1"/>
          <p:nvPr/>
        </p:nvSpPr>
        <p:spPr>
          <a:xfrm>
            <a:off x="6754429" y="3931469"/>
            <a:ext cx="78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trachée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C9DBFE9-52CC-4C87-AAE2-7F9BCB688300}"/>
              </a:ext>
            </a:extLst>
          </p:cNvPr>
          <p:cNvCxnSpPr>
            <a:cxnSpLocks/>
          </p:cNvCxnSpPr>
          <p:nvPr/>
        </p:nvCxnSpPr>
        <p:spPr>
          <a:xfrm flipH="1" flipV="1">
            <a:off x="8181975" y="3838575"/>
            <a:ext cx="317757" cy="28433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0EB68CF0-A3D4-41CF-A45D-6974D6202335}"/>
              </a:ext>
            </a:extLst>
          </p:cNvPr>
          <p:cNvSpPr txBox="1"/>
          <p:nvPr/>
        </p:nvSpPr>
        <p:spPr>
          <a:xfrm>
            <a:off x="8408604" y="4054440"/>
            <a:ext cx="98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œsophage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79624B9B-0A16-427C-B17D-84850C536C90}"/>
              </a:ext>
            </a:extLst>
          </p:cNvPr>
          <p:cNvCxnSpPr/>
          <p:nvPr/>
        </p:nvCxnSpPr>
        <p:spPr>
          <a:xfrm flipV="1">
            <a:off x="4087467" y="2380281"/>
            <a:ext cx="350520" cy="108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C53A70E0-E0D3-4FAD-AF23-E14429F41D37}"/>
              </a:ext>
            </a:extLst>
          </p:cNvPr>
          <p:cNvCxnSpPr>
            <a:cxnSpLocks/>
          </p:cNvCxnSpPr>
          <p:nvPr/>
        </p:nvCxnSpPr>
        <p:spPr>
          <a:xfrm flipH="1">
            <a:off x="4495616" y="2263280"/>
            <a:ext cx="320040" cy="108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60BBC25B-5A78-466D-B884-548A9A459E08}"/>
              </a:ext>
            </a:extLst>
          </p:cNvPr>
          <p:cNvCxnSpPr/>
          <p:nvPr/>
        </p:nvCxnSpPr>
        <p:spPr>
          <a:xfrm flipV="1">
            <a:off x="4113663" y="2762490"/>
            <a:ext cx="350520" cy="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25D504F4-E83F-45A6-962E-72A4F9398511}"/>
              </a:ext>
            </a:extLst>
          </p:cNvPr>
          <p:cNvCxnSpPr>
            <a:cxnSpLocks/>
          </p:cNvCxnSpPr>
          <p:nvPr/>
        </p:nvCxnSpPr>
        <p:spPr>
          <a:xfrm flipH="1">
            <a:off x="4528477" y="2764077"/>
            <a:ext cx="320040" cy="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2A1D0554-9D97-4779-8983-2514699DA82F}"/>
              </a:ext>
            </a:extLst>
          </p:cNvPr>
          <p:cNvSpPr/>
          <p:nvPr/>
        </p:nvSpPr>
        <p:spPr>
          <a:xfrm>
            <a:off x="3941262" y="293370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C919114-2948-4380-AB83-EF3EF028D673}"/>
              </a:ext>
            </a:extLst>
          </p:cNvPr>
          <p:cNvCxnSpPr/>
          <p:nvPr/>
        </p:nvCxnSpPr>
        <p:spPr>
          <a:xfrm flipV="1">
            <a:off x="4495620" y="3422890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4CAC80CD-49E0-4A00-BF12-9370F201E444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345FD13A-2F94-4689-BA1C-6FEF3B1FD835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90FC9AD1-2DDE-4F01-889B-EA4148DD65C5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C2D8AA1-AC7B-4408-9231-51F6E3758C8A}"/>
              </a:ext>
            </a:extLst>
          </p:cNvPr>
          <p:cNvSpPr txBox="1"/>
          <p:nvPr/>
        </p:nvSpPr>
        <p:spPr>
          <a:xfrm>
            <a:off x="6338675" y="328808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Os hyoïde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38F0962-F02A-43D0-93C4-A8143C024D61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87F82-0100-415D-9AF0-7207ACE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9" name="Titre 1">
            <a:extLst>
              <a:ext uri="{FF2B5EF4-FFF2-40B4-BE49-F238E27FC236}">
                <a16:creationId xmlns:a16="http://schemas.microsoft.com/office/drawing/2014/main" id="{D9A1144F-707B-4A11-90F0-1C6FB084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- Critère principal: la précocité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5AB19DF-A310-41B8-91E9-34AB62466F4C}"/>
              </a:ext>
            </a:extLst>
          </p:cNvPr>
          <p:cNvSpPr txBox="1"/>
          <p:nvPr/>
        </p:nvSpPr>
        <p:spPr>
          <a:xfrm>
            <a:off x="5163825" y="3226518"/>
            <a:ext cx="881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épiglotte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DA09AD-CB85-4DB1-9877-03E1AC6BB19A}"/>
              </a:ext>
            </a:extLst>
          </p:cNvPr>
          <p:cNvCxnSpPr>
            <a:cxnSpLocks/>
          </p:cNvCxnSpPr>
          <p:nvPr/>
        </p:nvCxnSpPr>
        <p:spPr>
          <a:xfrm>
            <a:off x="4222292" y="2977486"/>
            <a:ext cx="994783" cy="411893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BBE4CA9D-4DE9-4405-AF57-C0E2F102B510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CC770A83-6DB6-4FB2-A8D0-C534BF667E59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C89854C-03FD-4A1C-8F67-D1B6610C1755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7" grpId="0"/>
      <p:bldP spid="47" grpId="0" animBg="1"/>
      <p:bldP spid="66" grpId="0"/>
      <p:bldP spid="78" grpId="0" animBg="1"/>
      <p:bldP spid="58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634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BE684D8-7DF1-4C33-A939-45B3747B1AEB}"/>
              </a:ext>
            </a:extLst>
          </p:cNvPr>
          <p:cNvCxnSpPr/>
          <p:nvPr/>
        </p:nvCxnSpPr>
        <p:spPr>
          <a:xfrm flipV="1">
            <a:off x="7883372" y="3487976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41AF38A-1078-46C1-8BBB-A7B458E7F382}"/>
              </a:ext>
            </a:extLst>
          </p:cNvPr>
          <p:cNvCxnSpPr>
            <a:cxnSpLocks/>
          </p:cNvCxnSpPr>
          <p:nvPr/>
        </p:nvCxnSpPr>
        <p:spPr>
          <a:xfrm flipV="1">
            <a:off x="7138036" y="2011009"/>
            <a:ext cx="350520" cy="72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0" name="Image 109">
            <a:extLst>
              <a:ext uri="{FF2B5EF4-FFF2-40B4-BE49-F238E27FC236}">
                <a16:creationId xmlns:a16="http://schemas.microsoft.com/office/drawing/2014/main" id="{18B1F3C9-5A1A-43B8-816D-A9D3062E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1"/>
          <a:stretch/>
        </p:blipFill>
        <p:spPr>
          <a:xfrm>
            <a:off x="3311908" y="1537500"/>
            <a:ext cx="2192736" cy="188560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E9B75D-3E33-41C8-8C69-85007CC3A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73"/>
          <a:stretch/>
        </p:blipFill>
        <p:spPr>
          <a:xfrm>
            <a:off x="735623" y="1537500"/>
            <a:ext cx="2192736" cy="1885601"/>
          </a:xfrm>
          <a:prstGeom prst="rect">
            <a:avLst/>
          </a:prstGeom>
        </p:spPr>
      </p:pic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E1F33AAA-44A9-4D4C-A360-031EB3FC3CF7}"/>
              </a:ext>
            </a:extLst>
          </p:cNvPr>
          <p:cNvGrpSpPr/>
          <p:nvPr/>
        </p:nvGrpSpPr>
        <p:grpSpPr>
          <a:xfrm>
            <a:off x="2801637" y="3074898"/>
            <a:ext cx="1446454" cy="1052944"/>
            <a:chOff x="70774" y="2898944"/>
            <a:chExt cx="1446454" cy="1052944"/>
          </a:xfrm>
        </p:grpSpPr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5C4ABFE-D3F7-40AC-8949-456F5A2E89A5}"/>
                </a:ext>
              </a:extLst>
            </p:cNvPr>
            <p:cNvSpPr txBox="1"/>
            <p:nvPr/>
          </p:nvSpPr>
          <p:spPr>
            <a:xfrm>
              <a:off x="85939" y="2898944"/>
              <a:ext cx="1184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Mylohyoïdien</a:t>
              </a:r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55E37923-6C3B-4077-9188-A806B5F3F9E6}"/>
                </a:ext>
              </a:extLst>
            </p:cNvPr>
            <p:cNvSpPr txBox="1"/>
            <p:nvPr/>
          </p:nvSpPr>
          <p:spPr>
            <a:xfrm>
              <a:off x="85939" y="3428668"/>
              <a:ext cx="1431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Ventre antérieur</a:t>
              </a:r>
            </a:p>
            <a:p>
              <a:r>
                <a:rPr lang="fr-FR" sz="1400" dirty="0">
                  <a:solidFill>
                    <a:srgbClr val="16223A"/>
                  </a:solidFill>
                </a:rPr>
                <a:t>du digastrique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9C360C2A-4AB0-41A3-AD68-3273F3615C2E}"/>
                </a:ext>
              </a:extLst>
            </p:cNvPr>
            <p:cNvSpPr txBox="1"/>
            <p:nvPr/>
          </p:nvSpPr>
          <p:spPr>
            <a:xfrm>
              <a:off x="70774" y="3163806"/>
              <a:ext cx="1246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Géniohyoïdien</a:t>
              </a:r>
            </a:p>
          </p:txBody>
        </p:sp>
      </p:grp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4F077E2-0528-44A2-A156-1B0F08ECD688}"/>
              </a:ext>
            </a:extLst>
          </p:cNvPr>
          <p:cNvSpPr txBox="1"/>
          <p:nvPr/>
        </p:nvSpPr>
        <p:spPr>
          <a:xfrm>
            <a:off x="1616948" y="3387843"/>
            <a:ext cx="88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os hyoïde</a:t>
            </a:r>
          </a:p>
        </p:txBody>
      </p: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C3E856A6-C702-4AD5-A7C6-E51005C26CE8}"/>
              </a:ext>
            </a:extLst>
          </p:cNvPr>
          <p:cNvCxnSpPr>
            <a:cxnSpLocks/>
          </p:cNvCxnSpPr>
          <p:nvPr/>
        </p:nvCxnSpPr>
        <p:spPr>
          <a:xfrm flipH="1" flipV="1">
            <a:off x="1542664" y="3374073"/>
            <a:ext cx="144000" cy="108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58E3F2C2-8B26-4348-AD15-CDB9F3B64859}"/>
              </a:ext>
            </a:extLst>
          </p:cNvPr>
          <p:cNvCxnSpPr>
            <a:cxnSpLocks/>
          </p:cNvCxnSpPr>
          <p:nvPr/>
        </p:nvCxnSpPr>
        <p:spPr>
          <a:xfrm flipV="1">
            <a:off x="3800724" y="2657216"/>
            <a:ext cx="250031" cy="488157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149">
            <a:extLst>
              <a:ext uri="{FF2B5EF4-FFF2-40B4-BE49-F238E27FC236}">
                <a16:creationId xmlns:a16="http://schemas.microsoft.com/office/drawing/2014/main" id="{A8C922CA-D65E-45EC-9989-29EF0BF2D01F}"/>
              </a:ext>
            </a:extLst>
          </p:cNvPr>
          <p:cNvCxnSpPr>
            <a:cxnSpLocks/>
          </p:cNvCxnSpPr>
          <p:nvPr/>
        </p:nvCxnSpPr>
        <p:spPr>
          <a:xfrm>
            <a:off x="4045993" y="2659596"/>
            <a:ext cx="752475" cy="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 : en angle 155">
            <a:extLst>
              <a:ext uri="{FF2B5EF4-FFF2-40B4-BE49-F238E27FC236}">
                <a16:creationId xmlns:a16="http://schemas.microsoft.com/office/drawing/2014/main" id="{736FBA3C-41C4-448A-BA07-726139303C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9579" y="3107541"/>
            <a:ext cx="650079" cy="154249"/>
          </a:xfrm>
          <a:prstGeom prst="bentConnector3">
            <a:avLst>
              <a:gd name="adj1" fmla="val 549"/>
            </a:avLst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 : en angle 161">
            <a:extLst>
              <a:ext uri="{FF2B5EF4-FFF2-40B4-BE49-F238E27FC236}">
                <a16:creationId xmlns:a16="http://schemas.microsoft.com/office/drawing/2014/main" id="{1A89A95E-60F5-45BC-9E56-FA8CA4596E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0529" y="3126590"/>
            <a:ext cx="916779" cy="382849"/>
          </a:xfrm>
          <a:prstGeom prst="bentConnector3">
            <a:avLst>
              <a:gd name="adj1" fmla="val 649"/>
            </a:avLst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>
            <a:extLst>
              <a:ext uri="{FF2B5EF4-FFF2-40B4-BE49-F238E27FC236}">
                <a16:creationId xmlns:a16="http://schemas.microsoft.com/office/drawing/2014/main" id="{A033AA0A-623F-4648-AD4B-2D2007A0B552}"/>
              </a:ext>
            </a:extLst>
          </p:cNvPr>
          <p:cNvSpPr txBox="1"/>
          <p:nvPr/>
        </p:nvSpPr>
        <p:spPr>
          <a:xfrm>
            <a:off x="2663926" y="4056507"/>
            <a:ext cx="1654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16223A"/>
                </a:solidFill>
              </a:rPr>
              <a:t>Sous-mandibulaires</a:t>
            </a: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F41733BF-9C06-41F1-9C55-676CC5631BC1}"/>
              </a:ext>
            </a:extLst>
          </p:cNvPr>
          <p:cNvSpPr txBox="1"/>
          <p:nvPr/>
        </p:nvSpPr>
        <p:spPr>
          <a:xfrm>
            <a:off x="4759189" y="3387843"/>
            <a:ext cx="88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os hyoïde</a:t>
            </a:r>
          </a:p>
        </p:txBody>
      </p:sp>
      <p:sp>
        <p:nvSpPr>
          <p:cNvPr id="185" name="ZoneTexte 184">
            <a:extLst>
              <a:ext uri="{FF2B5EF4-FFF2-40B4-BE49-F238E27FC236}">
                <a16:creationId xmlns:a16="http://schemas.microsoft.com/office/drawing/2014/main" id="{DAD7B137-AA77-4149-9D60-041A4B5BF9D6}"/>
              </a:ext>
            </a:extLst>
          </p:cNvPr>
          <p:cNvSpPr txBox="1"/>
          <p:nvPr/>
        </p:nvSpPr>
        <p:spPr>
          <a:xfrm>
            <a:off x="572720" y="3850650"/>
            <a:ext cx="118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Mylohyoïdien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1746ED66-F2FA-4FB5-B517-D40B182014DB}"/>
              </a:ext>
            </a:extLst>
          </p:cNvPr>
          <p:cNvSpPr txBox="1"/>
          <p:nvPr/>
        </p:nvSpPr>
        <p:spPr>
          <a:xfrm>
            <a:off x="28246" y="3303725"/>
            <a:ext cx="14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16223A"/>
                </a:solidFill>
              </a:rPr>
              <a:t>Ventre antérieur</a:t>
            </a:r>
          </a:p>
          <a:p>
            <a:r>
              <a:rPr lang="fr-FR" sz="1400" dirty="0">
                <a:solidFill>
                  <a:srgbClr val="16223A"/>
                </a:solidFill>
              </a:rPr>
              <a:t>du digastrique</a:t>
            </a:r>
          </a:p>
        </p:txBody>
      </p:sp>
      <p:cxnSp>
        <p:nvCxnSpPr>
          <p:cNvPr id="188" name="Connecteur droit 187">
            <a:extLst>
              <a:ext uri="{FF2B5EF4-FFF2-40B4-BE49-F238E27FC236}">
                <a16:creationId xmlns:a16="http://schemas.microsoft.com/office/drawing/2014/main" id="{F1A222D1-BE93-442D-88F0-63923D07BD72}"/>
              </a:ext>
            </a:extLst>
          </p:cNvPr>
          <p:cNvCxnSpPr>
            <a:cxnSpLocks/>
          </p:cNvCxnSpPr>
          <p:nvPr/>
        </p:nvCxnSpPr>
        <p:spPr>
          <a:xfrm flipH="1" flipV="1">
            <a:off x="1416435" y="3110106"/>
            <a:ext cx="0" cy="756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eur droit 189">
            <a:extLst>
              <a:ext uri="{FF2B5EF4-FFF2-40B4-BE49-F238E27FC236}">
                <a16:creationId xmlns:a16="http://schemas.microsoft.com/office/drawing/2014/main" id="{B221FB20-085D-409B-AA45-224A06B7AFBB}"/>
              </a:ext>
            </a:extLst>
          </p:cNvPr>
          <p:cNvCxnSpPr>
            <a:cxnSpLocks/>
          </p:cNvCxnSpPr>
          <p:nvPr/>
        </p:nvCxnSpPr>
        <p:spPr>
          <a:xfrm flipV="1">
            <a:off x="1202974" y="3179619"/>
            <a:ext cx="0" cy="180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056D49C6-467E-4693-A256-B1757D71DD59}"/>
              </a:ext>
            </a:extLst>
          </p:cNvPr>
          <p:cNvCxnSpPr>
            <a:cxnSpLocks/>
          </p:cNvCxnSpPr>
          <p:nvPr/>
        </p:nvCxnSpPr>
        <p:spPr>
          <a:xfrm flipH="1" flipV="1">
            <a:off x="4679357" y="3337051"/>
            <a:ext cx="158400" cy="15009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AA3D8C-1A56-45F2-82FB-02D5A09A398B}"/>
              </a:ext>
            </a:extLst>
          </p:cNvPr>
          <p:cNvGrpSpPr/>
          <p:nvPr/>
        </p:nvGrpSpPr>
        <p:grpSpPr>
          <a:xfrm>
            <a:off x="5538370" y="1523219"/>
            <a:ext cx="2789991" cy="2436338"/>
            <a:chOff x="5424070" y="1447019"/>
            <a:chExt cx="2789991" cy="243633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EB7D21-5B8C-4341-962D-2F005EDF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541" y="1447019"/>
              <a:ext cx="1988520" cy="2436338"/>
            </a:xfrm>
            <a:prstGeom prst="rect">
              <a:avLst/>
            </a:prstGeom>
          </p:spPr>
        </p:pic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5B6AA56-7F6A-46E9-927C-D6D437CBBE88}"/>
                </a:ext>
              </a:extLst>
            </p:cNvPr>
            <p:cNvSpPr txBox="1"/>
            <p:nvPr/>
          </p:nvSpPr>
          <p:spPr>
            <a:xfrm>
              <a:off x="5424070" y="2652977"/>
              <a:ext cx="1608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Muscles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</a:p>
          </p:txBody>
        </p: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1AC4BAF7-834D-4ACD-BC6F-6AD8E0FE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9494" y="2731824"/>
              <a:ext cx="408869" cy="8502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A2D47CD6-44EE-4B75-BC15-6676EC3382F6}"/>
                </a:ext>
              </a:extLst>
            </p:cNvPr>
            <p:cNvSpPr txBox="1"/>
            <p:nvPr/>
          </p:nvSpPr>
          <p:spPr>
            <a:xfrm>
              <a:off x="6227101" y="3211889"/>
              <a:ext cx="905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Os hyoïde</a:t>
              </a:r>
            </a:p>
          </p:txBody>
        </p: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F4E90A94-D9A5-4235-BB86-296FF1803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665" y="2934152"/>
              <a:ext cx="119074" cy="35607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E55BE54-A8DD-4B2C-922A-2EAF960A5CB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9D79E72-DA3B-4288-B239-2EC5717795B2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1421C77-6C97-4A71-A97A-FC589228BDB6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ABA2DAB-2F0E-4210-B1FD-62388DDC38D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82451476-87C5-4F10-9462-4E5CFA35888A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1F124303-7922-482F-8273-6A77A0C587F2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1C82F71-F76E-4759-8476-98F512D25D05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C0F5A7B-D245-45F3-A3F4-BA39BB5FC6FA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9596ADFD-1938-4AF5-872D-8AAB28D44D6C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23469A7-9F69-4A36-8A87-7BBDF25B6830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79AFCEBB-2CBF-4CB7-9659-40932825F939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9F86CF30-CB69-48D2-80B4-FE54B59183B5}"/>
              </a:ext>
            </a:extLst>
          </p:cNvPr>
          <p:cNvSpPr/>
          <p:nvPr/>
        </p:nvSpPr>
        <p:spPr>
          <a:xfrm>
            <a:off x="1758024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DD600D-1EB3-4563-9822-84C6D3C8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32CE9F61-76C6-41F4-9826-647CD064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Début de la déglutition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A92B911D-D4CB-49A8-8637-D4A9255886D6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169C961D-85F4-4858-8ECA-0C6CE5654A01}"/>
              </a:ext>
            </a:extLst>
          </p:cNvPr>
          <p:cNvSpPr txBox="1"/>
          <p:nvPr/>
        </p:nvSpPr>
        <p:spPr>
          <a:xfrm>
            <a:off x="8410339" y="3498745"/>
            <a:ext cx="19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œsophagien supérieur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F414A-85B7-4287-9A72-EA094070EFB4}"/>
              </a:ext>
            </a:extLst>
          </p:cNvPr>
          <p:cNvSpPr/>
          <p:nvPr/>
        </p:nvSpPr>
        <p:spPr>
          <a:xfrm>
            <a:off x="815086" y="1231611"/>
            <a:ext cx="4178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dirty="0"/>
              <a:t>[D. Park et al. 2017, J. Walton et al. 2018, R. L. Drake et al. 2010]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6E76FA-7C1E-417D-8448-D215ABBD077C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just">
              <a:defRPr/>
            </a:pPr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al. 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 a robust swallowing detection for an implantable active artificial larynx: A survey. In: Med. Biol. Eng. </a:t>
            </a:r>
            <a:r>
              <a:rPr lang="en-GB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(2023).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C34A8B4-7914-463D-9B4B-1261AE13E517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9993C96B-BE82-416A-8097-4B3B5115C4DD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D86C33D-C28F-452B-A23E-7B71453A2487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67" grpId="0"/>
      <p:bldP spid="181" grpId="0"/>
      <p:bldP spid="185" grpId="0"/>
      <p:bldP spid="18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52B24E8E-CAC0-40FE-9F2F-75A0413DC2F7}"/>
              </a:ext>
            </a:extLst>
          </p:cNvPr>
          <p:cNvGrpSpPr/>
          <p:nvPr/>
        </p:nvGrpSpPr>
        <p:grpSpPr>
          <a:xfrm>
            <a:off x="1150437" y="2971900"/>
            <a:ext cx="3883119" cy="1194515"/>
            <a:chOff x="4642417" y="3263801"/>
            <a:chExt cx="3883119" cy="1194515"/>
          </a:xfrm>
        </p:grpSpPr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DBE684D8-7DF1-4C33-A939-45B3747B1AEB}"/>
                </a:ext>
              </a:extLst>
            </p:cNvPr>
            <p:cNvCxnSpPr/>
            <p:nvPr/>
          </p:nvCxnSpPr>
          <p:spPr>
            <a:xfrm flipV="1">
              <a:off x="7883372" y="3411776"/>
              <a:ext cx="252000" cy="0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AD0FC3A-2325-4339-938F-F4BB70ACF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3410" y="3326028"/>
              <a:ext cx="3468020" cy="1062891"/>
            </a:xfrm>
            <a:prstGeom prst="rect">
              <a:avLst/>
            </a:prstGeom>
          </p:spPr>
        </p:pic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A7632FC0-C56A-46F2-A24F-E196B245C058}"/>
                </a:ext>
              </a:extLst>
            </p:cNvPr>
            <p:cNvSpPr txBox="1"/>
            <p:nvPr/>
          </p:nvSpPr>
          <p:spPr>
            <a:xfrm>
              <a:off x="4642417" y="4071453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-200</a:t>
              </a:r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89900631-5409-4127-99E5-15923808C369}"/>
                </a:ext>
              </a:extLst>
            </p:cNvPr>
            <p:cNvSpPr txBox="1"/>
            <p:nvPr/>
          </p:nvSpPr>
          <p:spPr>
            <a:xfrm>
              <a:off x="4642417" y="3845842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0</a:t>
              </a:r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92CDC917-C62F-4CFE-98E6-1B296E39C592}"/>
                </a:ext>
              </a:extLst>
            </p:cNvPr>
            <p:cNvSpPr txBox="1"/>
            <p:nvPr/>
          </p:nvSpPr>
          <p:spPr>
            <a:xfrm>
              <a:off x="4642417" y="3620230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200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491B3491-4E9A-4F52-B527-2F9071348D50}"/>
                </a:ext>
              </a:extLst>
            </p:cNvPr>
            <p:cNvSpPr txBox="1"/>
            <p:nvPr/>
          </p:nvSpPr>
          <p:spPr>
            <a:xfrm>
              <a:off x="4642417" y="3394618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400</a:t>
              </a: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EF38F6C9-59A3-4A1D-88F8-5AFA82D8DE04}"/>
                </a:ext>
              </a:extLst>
            </p:cNvPr>
            <p:cNvSpPr txBox="1"/>
            <p:nvPr/>
          </p:nvSpPr>
          <p:spPr>
            <a:xfrm>
              <a:off x="4787158" y="3263801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mV</a:t>
              </a: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BD312BCC-48B2-433E-86A4-C93C74B23786}"/>
                </a:ext>
              </a:extLst>
            </p:cNvPr>
            <p:cNvSpPr txBox="1"/>
            <p:nvPr/>
          </p:nvSpPr>
          <p:spPr>
            <a:xfrm>
              <a:off x="4850658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6.0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E4351D5-D3A4-43AC-8578-029465CD8863}"/>
                </a:ext>
              </a:extLst>
            </p:cNvPr>
            <p:cNvSpPr txBox="1"/>
            <p:nvPr/>
          </p:nvSpPr>
          <p:spPr>
            <a:xfrm>
              <a:off x="5886350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6.5</a:t>
              </a:r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C1CD285C-5A65-406D-868C-BDCF7B928F2C}"/>
                </a:ext>
              </a:extLst>
            </p:cNvPr>
            <p:cNvSpPr txBox="1"/>
            <p:nvPr/>
          </p:nvSpPr>
          <p:spPr>
            <a:xfrm>
              <a:off x="6921315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7.0</a:t>
              </a:r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6C857906-75BB-4633-BF38-2F4FD766B60B}"/>
                </a:ext>
              </a:extLst>
            </p:cNvPr>
            <p:cNvSpPr txBox="1"/>
            <p:nvPr/>
          </p:nvSpPr>
          <p:spPr>
            <a:xfrm>
              <a:off x="7957547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7.5</a:t>
              </a:r>
            </a:p>
          </p:txBody>
        </p: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498683EA-C39C-46D8-8B6B-996BFE8EC37D}"/>
                </a:ext>
              </a:extLst>
            </p:cNvPr>
            <p:cNvSpPr txBox="1"/>
            <p:nvPr/>
          </p:nvSpPr>
          <p:spPr>
            <a:xfrm>
              <a:off x="8165536" y="4200451"/>
              <a:ext cx="360000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900" dirty="0">
                  <a:solidFill>
                    <a:srgbClr val="16223A"/>
                  </a:solidFill>
                </a:rPr>
                <a:t>second</a:t>
              </a:r>
            </a:p>
          </p:txBody>
        </p:sp>
      </p:grp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634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41AF38A-1078-46C1-8BBB-A7B458E7F382}"/>
              </a:ext>
            </a:extLst>
          </p:cNvPr>
          <p:cNvCxnSpPr>
            <a:cxnSpLocks/>
          </p:cNvCxnSpPr>
          <p:nvPr/>
        </p:nvCxnSpPr>
        <p:spPr>
          <a:xfrm flipV="1">
            <a:off x="7138036" y="2011009"/>
            <a:ext cx="350520" cy="72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AA3D8C-1A56-45F2-82FB-02D5A09A398B}"/>
              </a:ext>
            </a:extLst>
          </p:cNvPr>
          <p:cNvGrpSpPr/>
          <p:nvPr/>
        </p:nvGrpSpPr>
        <p:grpSpPr>
          <a:xfrm>
            <a:off x="5538371" y="1523219"/>
            <a:ext cx="2789990" cy="2436338"/>
            <a:chOff x="5424071" y="1447019"/>
            <a:chExt cx="2789990" cy="243633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EB7D21-5B8C-4341-962D-2F005EDF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541" y="1447019"/>
              <a:ext cx="1988520" cy="2436338"/>
            </a:xfrm>
            <a:prstGeom prst="rect">
              <a:avLst/>
            </a:prstGeom>
          </p:spPr>
        </p:pic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5B6AA56-7F6A-46E9-927C-D6D437CBBE88}"/>
                </a:ext>
              </a:extLst>
            </p:cNvPr>
            <p:cNvSpPr txBox="1"/>
            <p:nvPr/>
          </p:nvSpPr>
          <p:spPr>
            <a:xfrm>
              <a:off x="5424071" y="2652977"/>
              <a:ext cx="1608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Muscles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</a:p>
          </p:txBody>
        </p: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1AC4BAF7-834D-4ACD-BC6F-6AD8E0FE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9494" y="2731824"/>
              <a:ext cx="408869" cy="8502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A2D47CD6-44EE-4B75-BC15-6676EC3382F6}"/>
                </a:ext>
              </a:extLst>
            </p:cNvPr>
            <p:cNvSpPr txBox="1"/>
            <p:nvPr/>
          </p:nvSpPr>
          <p:spPr>
            <a:xfrm>
              <a:off x="6224375" y="3211889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Os hyoïde</a:t>
              </a:r>
            </a:p>
          </p:txBody>
        </p: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F4E90A94-D9A5-4235-BB86-296FF1803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665" y="2934152"/>
              <a:ext cx="119074" cy="35607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E55BE54-A8DD-4B2C-922A-2EAF960A5CB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9D79E72-DA3B-4288-B239-2EC5717795B2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1421C77-6C97-4A71-A97A-FC589228BDB6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ABA2DAB-2F0E-4210-B1FD-62388DDC38D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82451476-87C5-4F10-9462-4E5CFA35888A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1F124303-7922-482F-8273-6A77A0C587F2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420F4D8A-8368-4D3B-9B1C-93E62F9F6EA9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BA35CEEC-5FC9-4BB7-868C-46AFAF7FABD6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B490EF5F-2639-4FAE-8395-5F0E8CA5E2FC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8F71135-198F-4636-9519-F56C5D174C51}"/>
              </a:ext>
            </a:extLst>
          </p:cNvPr>
          <p:cNvSpPr/>
          <p:nvPr/>
        </p:nvSpPr>
        <p:spPr>
          <a:xfrm>
            <a:off x="1758024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CB355E-FDD1-4696-9B54-0284AA00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68" name="Titre 1">
            <a:extLst>
              <a:ext uri="{FF2B5EF4-FFF2-40B4-BE49-F238E27FC236}">
                <a16:creationId xmlns:a16="http://schemas.microsoft.com/office/drawing/2014/main" id="{B2F206B9-E83C-4F5A-8C68-5368A2CF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Début de la déglutition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A65FE544-C877-4F10-BD46-64FB7798C342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>
            <a:extLst>
              <a:ext uri="{FF2B5EF4-FFF2-40B4-BE49-F238E27FC236}">
                <a16:creationId xmlns:a16="http://schemas.microsoft.com/office/drawing/2014/main" id="{BB83C9B6-EA30-4A77-AA8E-A160D82959E9}"/>
              </a:ext>
            </a:extLst>
          </p:cNvPr>
          <p:cNvSpPr txBox="1"/>
          <p:nvPr/>
        </p:nvSpPr>
        <p:spPr>
          <a:xfrm>
            <a:off x="8410339" y="3498745"/>
            <a:ext cx="19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œsophagien supérieur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DCD50A4E-E032-4A83-88FD-91AC1180A8C6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02D335DD-8E17-4451-88AA-2EC4F8EA53B3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8DF711B7-C587-48C3-8C5B-EB8A3D81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20" y="1754999"/>
            <a:ext cx="2575428" cy="1242184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ED739CFA-A63D-4323-8ED7-7F838B67DCA0}"/>
              </a:ext>
            </a:extLst>
          </p:cNvPr>
          <p:cNvSpPr txBox="1"/>
          <p:nvPr/>
        </p:nvSpPr>
        <p:spPr>
          <a:xfrm>
            <a:off x="1669070" y="1159001"/>
            <a:ext cx="272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Électrodes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électromyographiques de surface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2B809FA-5A1A-4D0E-A113-1644986629F1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7FB6B3D-0194-4D83-9CCE-5F41F229F27C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0B861E8-E22F-4A6B-9E92-328DFF9A11B8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3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B5B6AA56-7F6A-46E9-927C-D6D437CBBE88}"/>
              </a:ext>
            </a:extLst>
          </p:cNvPr>
          <p:cNvSpPr txBox="1"/>
          <p:nvPr/>
        </p:nvSpPr>
        <p:spPr>
          <a:xfrm>
            <a:off x="5537184" y="2729177"/>
            <a:ext cx="1611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Muscles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sous-mandibulaires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AC4BAF7-834D-4ACD-BC6F-6AD8E0FEFF6B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195" name="ZoneTexte 194">
            <a:extLst>
              <a:ext uri="{FF2B5EF4-FFF2-40B4-BE49-F238E27FC236}">
                <a16:creationId xmlns:a16="http://schemas.microsoft.com/office/drawing/2014/main" id="{A2D47CD6-44EE-4B75-BC15-6676EC3382F6}"/>
              </a:ext>
            </a:extLst>
          </p:cNvPr>
          <p:cNvSpPr txBox="1"/>
          <p:nvPr/>
        </p:nvSpPr>
        <p:spPr>
          <a:xfrm>
            <a:off x="6341401" y="3288089"/>
            <a:ext cx="905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Os hyoïde</a:t>
            </a:r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F4E90A94-D9A5-4235-BB86-296FF18030FF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BE03E7D-F124-4EAC-B596-8F2E2EDDE768}"/>
              </a:ext>
            </a:extLst>
          </p:cNvPr>
          <p:cNvGrpSpPr/>
          <p:nvPr/>
        </p:nvGrpSpPr>
        <p:grpSpPr>
          <a:xfrm>
            <a:off x="1732939" y="3045793"/>
            <a:ext cx="2217712" cy="988115"/>
            <a:chOff x="1795694" y="2745474"/>
            <a:chExt cx="2217712" cy="988115"/>
          </a:xfrm>
        </p:grpSpPr>
        <p:pic>
          <p:nvPicPr>
            <p:cNvPr id="107" name="Image 106">
              <a:extLst>
                <a:ext uri="{FF2B5EF4-FFF2-40B4-BE49-F238E27FC236}">
                  <a16:creationId xmlns:a16="http://schemas.microsoft.com/office/drawing/2014/main" id="{6AAD14E7-0C46-4865-B7E8-EBCBCEBFC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76" t="56710" r="24469" b="152"/>
            <a:stretch/>
          </p:blipFill>
          <p:spPr>
            <a:xfrm>
              <a:off x="1814178" y="3063194"/>
              <a:ext cx="2180745" cy="670395"/>
            </a:xfrm>
            <a:prstGeom prst="rect">
              <a:avLst/>
            </a:prstGeom>
          </p:spPr>
        </p:pic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200F345C-D6F3-4E33-9057-C7713A780D8F}"/>
                </a:ext>
              </a:extLst>
            </p:cNvPr>
            <p:cNvSpPr txBox="1"/>
            <p:nvPr/>
          </p:nvSpPr>
          <p:spPr>
            <a:xfrm>
              <a:off x="1795694" y="2745474"/>
              <a:ext cx="2217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Après laryngectomie totale</a:t>
              </a:r>
              <a:endParaRPr lang="en-GB" sz="1400" b="1" dirty="0"/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7D307AE-0F6A-4BA2-8A98-364F1D256937}"/>
              </a:ext>
            </a:extLst>
          </p:cNvPr>
          <p:cNvGrpSpPr/>
          <p:nvPr/>
        </p:nvGrpSpPr>
        <p:grpSpPr>
          <a:xfrm>
            <a:off x="615131" y="1254259"/>
            <a:ext cx="4453328" cy="1549881"/>
            <a:chOff x="677886" y="1061517"/>
            <a:chExt cx="4453328" cy="1549881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1C20BAC-79F7-4E1D-A765-6E43758630B1}"/>
                </a:ext>
              </a:extLst>
            </p:cNvPr>
            <p:cNvGrpSpPr/>
            <p:nvPr/>
          </p:nvGrpSpPr>
          <p:grpSpPr>
            <a:xfrm>
              <a:off x="785462" y="1626390"/>
              <a:ext cx="4238176" cy="985008"/>
              <a:chOff x="785462" y="1626390"/>
              <a:chExt cx="4238176" cy="985008"/>
            </a:xfrm>
          </p:grpSpPr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A1D786A6-DB49-4E59-88F3-E9BF6E53E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8550"/>
              <a:stretch/>
            </p:blipFill>
            <p:spPr>
              <a:xfrm>
                <a:off x="785462" y="1967230"/>
                <a:ext cx="4238176" cy="644168"/>
              </a:xfrm>
              <a:prstGeom prst="rect">
                <a:avLst/>
              </a:prstGeom>
            </p:spPr>
          </p:pic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ADF6EC7B-0F26-443D-BB30-46A847A82596}"/>
                  </a:ext>
                </a:extLst>
              </p:cNvPr>
              <p:cNvSpPr txBox="1"/>
              <p:nvPr/>
            </p:nvSpPr>
            <p:spPr>
              <a:xfrm>
                <a:off x="1690098" y="1626390"/>
                <a:ext cx="24289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Avant laryngectomie totale</a:t>
                </a:r>
                <a:endParaRPr lang="en-GB" sz="1400" b="1" dirty="0"/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510EBDD-B4E8-4671-B11C-917237CA525E}"/>
                </a:ext>
              </a:extLst>
            </p:cNvPr>
            <p:cNvSpPr txBox="1"/>
            <p:nvPr/>
          </p:nvSpPr>
          <p:spPr>
            <a:xfrm>
              <a:off x="677886" y="1061517"/>
              <a:ext cx="4453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[Morinière et al. 2011, M. Hasegawa et al. 2018, T. Omari et al 2018, A. Pal et al. 2003, J. Lee et al. 2008, J. M. Dudik et al. 2015]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304257A-A2E5-4942-BE6A-89AE51DCBEF1}"/>
              </a:ext>
            </a:extLst>
          </p:cNvPr>
          <p:cNvGrpSpPr/>
          <p:nvPr/>
        </p:nvGrpSpPr>
        <p:grpSpPr>
          <a:xfrm>
            <a:off x="246258" y="2757935"/>
            <a:ext cx="1388679" cy="805609"/>
            <a:chOff x="309013" y="2552092"/>
            <a:chExt cx="1388679" cy="805609"/>
          </a:xfrm>
        </p:grpSpPr>
        <p:sp>
          <p:nvSpPr>
            <p:cNvPr id="50" name="Accolade ouvrante 49">
              <a:extLst>
                <a:ext uri="{FF2B5EF4-FFF2-40B4-BE49-F238E27FC236}">
                  <a16:creationId xmlns:a16="http://schemas.microsoft.com/office/drawing/2014/main" id="{C521D492-9A50-4DCA-8D02-971055CBB03F}"/>
                </a:ext>
              </a:extLst>
            </p:cNvPr>
            <p:cNvSpPr/>
            <p:nvPr/>
          </p:nvSpPr>
          <p:spPr>
            <a:xfrm rot="16200000">
              <a:off x="856885" y="2401924"/>
              <a:ext cx="283342" cy="583678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A5E9A0F0-5F27-49CA-8F4C-892972DE2C20}"/>
                </a:ext>
              </a:extLst>
            </p:cNvPr>
            <p:cNvSpPr txBox="1"/>
            <p:nvPr/>
          </p:nvSpPr>
          <p:spPr>
            <a:xfrm>
              <a:off x="309013" y="2834481"/>
              <a:ext cx="13886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Composante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pharyngée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FB65CC0E-8044-4ABE-8A11-9EC548F62537}"/>
              </a:ext>
            </a:extLst>
          </p:cNvPr>
          <p:cNvGrpSpPr/>
          <p:nvPr/>
        </p:nvGrpSpPr>
        <p:grpSpPr>
          <a:xfrm>
            <a:off x="1572139" y="2757935"/>
            <a:ext cx="2217712" cy="805609"/>
            <a:chOff x="1642514" y="2614154"/>
            <a:chExt cx="2217712" cy="805609"/>
          </a:xfrm>
        </p:grpSpPr>
        <p:sp>
          <p:nvSpPr>
            <p:cNvPr id="116" name="Accolade ouvrante 115">
              <a:extLst>
                <a:ext uri="{FF2B5EF4-FFF2-40B4-BE49-F238E27FC236}">
                  <a16:creationId xmlns:a16="http://schemas.microsoft.com/office/drawing/2014/main" id="{9CF4518F-F8BE-4612-B5E3-DD395B046F83}"/>
                </a:ext>
              </a:extLst>
            </p:cNvPr>
            <p:cNvSpPr/>
            <p:nvPr/>
          </p:nvSpPr>
          <p:spPr>
            <a:xfrm rot="16200000">
              <a:off x="2310326" y="2195681"/>
              <a:ext cx="283342" cy="1120288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6B848E1A-4C2D-408C-B7CA-D6E080F33973}"/>
                </a:ext>
              </a:extLst>
            </p:cNvPr>
            <p:cNvSpPr txBox="1"/>
            <p:nvPr/>
          </p:nvSpPr>
          <p:spPr>
            <a:xfrm>
              <a:off x="1642514" y="2896543"/>
              <a:ext cx="2217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Composante</a:t>
              </a:r>
              <a:r>
                <a:rPr lang="en-GB" sz="1400" dirty="0">
                  <a:solidFill>
                    <a:srgbClr val="16223A"/>
                  </a:solidFill>
                </a:rPr>
                <a:t> du sphincter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œsophagien</a:t>
              </a:r>
              <a:r>
                <a:rPr lang="en-GB" sz="1400" dirty="0">
                  <a:solidFill>
                    <a:srgbClr val="16223A"/>
                  </a:solidFill>
                </a:rPr>
                <a:t> </a:t>
              </a:r>
              <a:r>
                <a:rPr lang="en-GB" sz="1400" dirty="0" err="1">
                  <a:solidFill>
                    <a:srgbClr val="16223A"/>
                  </a:solidFill>
                </a:rPr>
                <a:t>supérieur</a:t>
              </a:r>
              <a:endParaRPr lang="fr-FR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B88576A-F037-4C9A-9A85-D6D60E8A44E1}"/>
              </a:ext>
            </a:extLst>
          </p:cNvPr>
          <p:cNvGrpSpPr/>
          <p:nvPr/>
        </p:nvGrpSpPr>
        <p:grpSpPr>
          <a:xfrm>
            <a:off x="3762788" y="2757935"/>
            <a:ext cx="1847332" cy="805609"/>
            <a:chOff x="3825543" y="2587092"/>
            <a:chExt cx="1847332" cy="805609"/>
          </a:xfrm>
        </p:grpSpPr>
        <p:sp>
          <p:nvSpPr>
            <p:cNvPr id="120" name="Accolade ouvrante 119">
              <a:extLst>
                <a:ext uri="{FF2B5EF4-FFF2-40B4-BE49-F238E27FC236}">
                  <a16:creationId xmlns:a16="http://schemas.microsoft.com/office/drawing/2014/main" id="{FD873DC6-AFED-4D20-AD8D-39E176F3A53B}"/>
                </a:ext>
              </a:extLst>
            </p:cNvPr>
            <p:cNvSpPr/>
            <p:nvPr/>
          </p:nvSpPr>
          <p:spPr>
            <a:xfrm rot="16200000">
              <a:off x="4602361" y="2393123"/>
              <a:ext cx="283342" cy="671279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97A7D67D-BFBF-4796-903D-1177050A6416}"/>
                </a:ext>
              </a:extLst>
            </p:cNvPr>
            <p:cNvSpPr txBox="1"/>
            <p:nvPr/>
          </p:nvSpPr>
          <p:spPr>
            <a:xfrm>
              <a:off x="3825543" y="2869481"/>
              <a:ext cx="1847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Composante d’ouverture du larynx</a:t>
              </a:r>
            </a:p>
          </p:txBody>
        </p:sp>
      </p:grp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796ADBA0-43C3-4DB2-BADE-EACCBFD123EF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92D311A5-C7A7-4900-8D93-0D7AE97EA2A5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E616F4E8-A26D-465A-ABB8-7EE7FF8A9F2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9687AE06-C7F4-4FC8-A3F4-3C2BBEC0FE0D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C55E0EA6-D02E-46AF-8F0F-0961BAAF70DB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35E92846-1123-4228-B3A8-604A9DC228B6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38BA93FD-D144-40FA-8E9F-0E5CEEBB4ADE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F8E685-C9AE-4516-B2E3-1BD4C5BBB3A1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8B0F1114-EDAB-4136-9F4A-A64B09A6C028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1AC39BA-7CAE-4902-8C97-243E24F323C9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50971F4-F754-49CF-BF5D-113602EB0F2B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0EF09690-D732-4CE7-A76E-306D83595393}"/>
              </a:ext>
            </a:extLst>
          </p:cNvPr>
          <p:cNvSpPr/>
          <p:nvPr/>
        </p:nvSpPr>
        <p:spPr>
          <a:xfrm>
            <a:off x="8320749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C6CACD-1D58-480F-9451-13AE04D7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00" name="Titre 1">
            <a:extLst>
              <a:ext uri="{FF2B5EF4-FFF2-40B4-BE49-F238E27FC236}">
                <a16:creationId xmlns:a16="http://schemas.microsoft.com/office/drawing/2014/main" id="{D555F473-2C63-4A31-A34A-74A89522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Limite temporelle de détection</a:t>
            </a: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4BACA849-33A8-4A79-A687-D478F504E0B3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6A12F485-2F99-44CD-966D-F12890D1DB20}"/>
              </a:ext>
            </a:extLst>
          </p:cNvPr>
          <p:cNvSpPr txBox="1"/>
          <p:nvPr/>
        </p:nvSpPr>
        <p:spPr>
          <a:xfrm>
            <a:off x="8410339" y="3498745"/>
            <a:ext cx="19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œsophagien supérieur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F23BF62-138C-4330-A647-AA8F0F56103B}"/>
              </a:ext>
            </a:extLst>
          </p:cNvPr>
          <p:cNvGrpSpPr/>
          <p:nvPr/>
        </p:nvGrpSpPr>
        <p:grpSpPr>
          <a:xfrm>
            <a:off x="7192765" y="1222097"/>
            <a:ext cx="4954425" cy="2571496"/>
            <a:chOff x="7192765" y="1222097"/>
            <a:chExt cx="4954425" cy="2571496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EE9FFD0-EA51-436E-A196-83FD6CA20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44" t="2401" r="63610" b="14380"/>
            <a:stretch/>
          </p:blipFill>
          <p:spPr>
            <a:xfrm>
              <a:off x="8904555" y="1222097"/>
              <a:ext cx="1907999" cy="1896304"/>
            </a:xfrm>
            <a:prstGeom prst="rect">
              <a:avLst/>
            </a:prstGeom>
            <a:ln w="19050">
              <a:solidFill>
                <a:srgbClr val="627274"/>
              </a:solidFill>
            </a:ln>
            <a:effectLst/>
          </p:spPr>
        </p:pic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3B4970E-5270-4017-B10E-7A6A5254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504" y="2866805"/>
              <a:ext cx="686354" cy="173519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AB6D50E8-DDD6-42C9-B8D4-762E29507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382" y="1480185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3858365C-E6C7-458C-BC3F-1A8DF4E47C33}"/>
                </a:ext>
              </a:extLst>
            </p:cNvPr>
            <p:cNvSpPr/>
            <p:nvPr/>
          </p:nvSpPr>
          <p:spPr>
            <a:xfrm rot="21196477">
              <a:off x="10397378" y="2131879"/>
              <a:ext cx="228765" cy="702544"/>
            </a:xfrm>
            <a:custGeom>
              <a:avLst/>
              <a:gdLst>
                <a:gd name="connsiteX0" fmla="*/ 75544 w 217421"/>
                <a:gd name="connsiteY0" fmla="*/ 36703 h 593683"/>
                <a:gd name="connsiteX1" fmla="*/ 129 w 217421"/>
                <a:gd name="connsiteY1" fmla="*/ 300654 h 593683"/>
                <a:gd name="connsiteX2" fmla="*/ 94397 w 217421"/>
                <a:gd name="connsiteY2" fmla="*/ 564604 h 593683"/>
                <a:gd name="connsiteX3" fmla="*/ 169812 w 217421"/>
                <a:gd name="connsiteY3" fmla="*/ 555178 h 593683"/>
                <a:gd name="connsiteX4" fmla="*/ 216946 w 217421"/>
                <a:gd name="connsiteY4" fmla="*/ 281800 h 593683"/>
                <a:gd name="connsiteX5" fmla="*/ 141531 w 217421"/>
                <a:gd name="connsiteY5" fmla="*/ 27276 h 593683"/>
                <a:gd name="connsiteX6" fmla="*/ 75544 w 217421"/>
                <a:gd name="connsiteY6" fmla="*/ 36703 h 59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21" h="593683">
                  <a:moveTo>
                    <a:pt x="75544" y="36703"/>
                  </a:moveTo>
                  <a:cubicBezTo>
                    <a:pt x="51977" y="82266"/>
                    <a:pt x="-3013" y="212671"/>
                    <a:pt x="129" y="300654"/>
                  </a:cubicBezTo>
                  <a:cubicBezTo>
                    <a:pt x="3271" y="388637"/>
                    <a:pt x="66117" y="522183"/>
                    <a:pt x="94397" y="564604"/>
                  </a:cubicBezTo>
                  <a:cubicBezTo>
                    <a:pt x="122677" y="607025"/>
                    <a:pt x="149387" y="602312"/>
                    <a:pt x="169812" y="555178"/>
                  </a:cubicBezTo>
                  <a:cubicBezTo>
                    <a:pt x="190237" y="508044"/>
                    <a:pt x="221659" y="369784"/>
                    <a:pt x="216946" y="281800"/>
                  </a:cubicBezTo>
                  <a:cubicBezTo>
                    <a:pt x="212233" y="193816"/>
                    <a:pt x="161956" y="66554"/>
                    <a:pt x="141531" y="27276"/>
                  </a:cubicBezTo>
                  <a:cubicBezTo>
                    <a:pt x="121106" y="-12002"/>
                    <a:pt x="99111" y="-8860"/>
                    <a:pt x="75544" y="36703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7452E45-CF04-4220-A08A-EBDB4ABDA5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87038" y="2282154"/>
              <a:ext cx="79200" cy="45049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2EB6C0BF-DF24-4D0C-A3C3-57AE1D817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6779" y="1645421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95B281AD-A429-4010-AF53-0B7ECA236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4541" y="1885411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84CED94F-D977-40AE-8D79-239B55873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5151" y="2062400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A53A6B7A-3D75-4A32-B883-FF151B8A28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6494" y="2814701"/>
              <a:ext cx="283171" cy="39840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64EC4132-1C48-4C31-8BB5-3B18C58A8D03}"/>
                </a:ext>
              </a:extLst>
            </p:cNvPr>
            <p:cNvSpPr txBox="1"/>
            <p:nvPr/>
          </p:nvSpPr>
          <p:spPr>
            <a:xfrm>
              <a:off x="10239190" y="3145463"/>
              <a:ext cx="19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Sphincter œsophagien supérieur</a:t>
              </a:r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3380F500-15A2-426C-BFFB-C78F02323C51}"/>
                </a:ext>
              </a:extLst>
            </p:cNvPr>
            <p:cNvSpPr txBox="1"/>
            <p:nvPr/>
          </p:nvSpPr>
          <p:spPr>
            <a:xfrm>
              <a:off x="8383182" y="3145463"/>
              <a:ext cx="190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Cartilage cricoïde</a:t>
              </a:r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5CCC908-FB9D-4083-A100-82C018C8B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215" y="2889944"/>
              <a:ext cx="164392" cy="30168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83B44C3-3323-42D7-89CA-C32EF27FAB8C}"/>
                </a:ext>
              </a:extLst>
            </p:cNvPr>
            <p:cNvGrpSpPr/>
            <p:nvPr/>
          </p:nvGrpSpPr>
          <p:grpSpPr>
            <a:xfrm rot="20335562">
              <a:off x="9621411" y="2539154"/>
              <a:ext cx="1031028" cy="288000"/>
              <a:chOff x="11141977" y="2089030"/>
              <a:chExt cx="930729" cy="288000"/>
            </a:xfrm>
          </p:grpSpPr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123FBC23-4DF8-4CB3-BB8F-B15653F15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1813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14880233-AA95-45E2-B033-574F4E1E2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677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86B6639B-5391-408D-921C-C65A77234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1097" y="2089030"/>
                <a:ext cx="0" cy="28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D0DDEE36-9BD6-45D6-8066-E33456F6C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954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541928FB-4411-4D56-97E5-0CD5F7608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840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48129340-F461-447B-B2EB-4C84258F5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837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96AACCCF-03BE-48C6-833F-1CACB813B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381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226CCDD8-6AB4-4188-B843-6880DAAA6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49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E018BCF3-7442-4889-A5B1-3DA4984B6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851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8ACE2DE5-A934-4761-B1E5-380BD0BE2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72706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>
                <a:extLst>
                  <a:ext uri="{FF2B5EF4-FFF2-40B4-BE49-F238E27FC236}">
                    <a16:creationId xmlns:a16="http://schemas.microsoft.com/office/drawing/2014/main" id="{8434C54B-C2D1-497F-9FDB-77BA7E94F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08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5442BC6D-DA30-461B-909E-0E749AEB4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245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8ACBF4C0-5E92-4803-85FE-CDBBFC90E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7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3C36F56B-EEC6-441A-B2FE-B8BFD31E8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925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B0F8E3E2-A1DB-4425-8948-5EDA863C2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9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75FC4604-055C-4ED1-B467-E2EF37FE3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22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D337914E-30F1-4243-80A6-8AB8BF9AA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653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739C1930-7A71-4923-9F8A-6DED87527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35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AA9753DF-F9FC-439C-A0D6-D733B372C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197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59E8FF52-804A-4D7E-B5EB-F1D64A8B7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061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672F938F-0962-4168-AF7E-2BF1C5BDB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49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BB470183-D40D-43AA-8CE1-6FE734C6C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8629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FA16F6-39F3-4D9A-A47D-758C15602C75}"/>
                </a:ext>
              </a:extLst>
            </p:cNvPr>
            <p:cNvSpPr/>
            <p:nvPr/>
          </p:nvSpPr>
          <p:spPr>
            <a:xfrm>
              <a:off x="7192765" y="2704491"/>
              <a:ext cx="1016738" cy="108910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69EB9E56-03E6-471B-B714-0DD5AA7324F0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05FBF68-D143-495A-BFD7-EBFDB87376B7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6AF2E07D-A743-4232-8A91-40D96C8584E0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2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Précocité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084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Justesse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15CE8CD-C5BF-4303-9496-50EB3916041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EBE01C9-EF06-4361-8D04-2F0B271C31E8}"/>
              </a:ext>
            </a:extLst>
          </p:cNvPr>
          <p:cNvSpPr/>
          <p:nvPr/>
        </p:nvSpPr>
        <p:spPr>
          <a:xfrm>
            <a:off x="6275965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Consommation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BC63E50-5B11-42FF-A987-F3993C8D18D3}"/>
              </a:ext>
            </a:extLst>
          </p:cNvPr>
          <p:cNvSpPr/>
          <p:nvPr/>
        </p:nvSpPr>
        <p:spPr>
          <a:xfrm>
            <a:off x="4055982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Justesse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871A6F0-1406-47BA-9918-0EB41C9621D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162203-F5CD-4446-AA63-14CC3EBB6347}"/>
              </a:ext>
            </a:extLst>
          </p:cNvPr>
          <p:cNvSpPr/>
          <p:nvPr/>
        </p:nvSpPr>
        <p:spPr>
          <a:xfrm>
            <a:off x="6273994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Consommation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3507FE-DBBC-4CE8-810D-53945612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672585F-1C42-489E-84CA-45D09D9DADBE}"/>
              </a:ext>
            </a:extLst>
          </p:cNvPr>
          <p:cNvSpPr txBox="1">
            <a:spLocks/>
          </p:cNvSpPr>
          <p:nvPr/>
        </p:nvSpPr>
        <p:spPr>
          <a:xfrm>
            <a:off x="1847490" y="2508763"/>
            <a:ext cx="7734725" cy="1329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Variabilité d’activation des muscles stylohyoïdien et digastrique postérieur:</a:t>
            </a:r>
          </a:p>
          <a:p>
            <a:r>
              <a:rPr lang="fr-FR" sz="1600" dirty="0"/>
              <a:t>Activation en même temps que les muscles sous-mandibulaires</a:t>
            </a:r>
          </a:p>
          <a:p>
            <a:pPr lvl="1"/>
            <a:r>
              <a:rPr lang="fr-FR" sz="1200" dirty="0"/>
              <a:t>Étude par EMG sur l’animal [</a:t>
            </a:r>
            <a:r>
              <a:rPr lang="da-DK" sz="1200" dirty="0"/>
              <a:t>Rebecca Z. German et al. 2009, </a:t>
            </a:r>
            <a:r>
              <a:rPr lang="fr-FR" sz="1200" dirty="0"/>
              <a:t>A. J. Thexton et al. 2007 , R. W. Doty et al. 1956].</a:t>
            </a:r>
          </a:p>
          <a:p>
            <a:pPr lvl="1"/>
            <a:r>
              <a:rPr lang="fr-FR" sz="1200" dirty="0"/>
              <a:t>Étude par imagerie sur l’humain [T. Okada et al. 2013]</a:t>
            </a:r>
          </a:p>
          <a:p>
            <a:pPr lvl="1"/>
            <a:r>
              <a:rPr lang="fr-FR" sz="1200" dirty="0"/>
              <a:t>Propriétés anatomiques sur l‘humain [</a:t>
            </a:r>
            <a:r>
              <a:rPr lang="en-GB" sz="1200" dirty="0"/>
              <a:t>W. G. Pearson et al. 2011</a:t>
            </a:r>
            <a:r>
              <a:rPr lang="fr-FR" sz="1200" dirty="0"/>
              <a:t>]</a:t>
            </a: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647792C8-32FA-4EFE-8493-7FD1DD40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82AA621-7B38-426A-AA26-A1E91751086B}"/>
              </a:ext>
            </a:extLst>
          </p:cNvPr>
          <p:cNvGrpSpPr/>
          <p:nvPr/>
        </p:nvGrpSpPr>
        <p:grpSpPr>
          <a:xfrm>
            <a:off x="3504341" y="1996563"/>
            <a:ext cx="5186628" cy="2319730"/>
            <a:chOff x="3504341" y="2021730"/>
            <a:chExt cx="5186628" cy="2319730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CD3FA84-E42A-4992-B3DF-1281146CACAF}"/>
                </a:ext>
              </a:extLst>
            </p:cNvPr>
            <p:cNvGrpSpPr/>
            <p:nvPr/>
          </p:nvGrpSpPr>
          <p:grpSpPr>
            <a:xfrm>
              <a:off x="4408268" y="2021730"/>
              <a:ext cx="4282701" cy="2261209"/>
              <a:chOff x="4372848" y="2014783"/>
              <a:chExt cx="4282701" cy="2261209"/>
            </a:xfrm>
          </p:grpSpPr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AB462CE9-D3D2-445F-8E6A-32CA64F62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368" r="58073"/>
              <a:stretch/>
            </p:blipFill>
            <p:spPr>
              <a:xfrm>
                <a:off x="4372848" y="2014783"/>
                <a:ext cx="2629605" cy="2139894"/>
              </a:xfrm>
              <a:prstGeom prst="rect">
                <a:avLst/>
              </a:prstGeom>
            </p:spPr>
          </p:pic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BCADE7C-A402-4AA7-8F84-1D77F7E7BB11}"/>
                  </a:ext>
                </a:extLst>
              </p:cNvPr>
              <p:cNvSpPr txBox="1"/>
              <p:nvPr/>
            </p:nvSpPr>
            <p:spPr>
              <a:xfrm>
                <a:off x="6407228" y="3556960"/>
                <a:ext cx="2248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rgbClr val="16223A"/>
                    </a:solidFill>
                  </a:rPr>
                  <a:t>Digastrique postérieur (PD)</a:t>
                </a:r>
              </a:p>
            </p:txBody>
          </p: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61C5BD65-2387-4707-BF35-5FB1D49D6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5944" y="3169614"/>
                <a:ext cx="430783" cy="198742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511DB894-C882-4945-B615-6383E610C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5944" y="3430710"/>
                <a:ext cx="421518" cy="198742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D3E97C3-A2D6-4E0D-A561-BAA8410A7D1F}"/>
                  </a:ext>
                </a:extLst>
              </p:cNvPr>
              <p:cNvSpPr txBox="1"/>
              <p:nvPr/>
            </p:nvSpPr>
            <p:spPr>
              <a:xfrm>
                <a:off x="6407227" y="3242635"/>
                <a:ext cx="16085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rgbClr val="16223A"/>
                    </a:solidFill>
                  </a:rPr>
                  <a:t>Stylohyoïdien (SH)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268E558-216E-40E8-86CE-DE0274FFB48A}"/>
                  </a:ext>
                </a:extLst>
              </p:cNvPr>
              <p:cNvSpPr txBox="1"/>
              <p:nvPr/>
            </p:nvSpPr>
            <p:spPr>
              <a:xfrm>
                <a:off x="5507111" y="3968215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Os hyoïde</a:t>
                </a:r>
              </a:p>
            </p:txBody>
          </p: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86B3B0BB-52BA-480C-88B4-2387B9673C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26192" y="4092007"/>
                <a:ext cx="252000" cy="360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127F03C4-E739-4942-88B8-23C790B5F8A3}"/>
                </a:ext>
              </a:extLst>
            </p:cNvPr>
            <p:cNvSpPr txBox="1"/>
            <p:nvPr/>
          </p:nvSpPr>
          <p:spPr>
            <a:xfrm>
              <a:off x="3504341" y="3818240"/>
              <a:ext cx="1620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Muscles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</a:p>
          </p:txBody>
        </p: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7FD0BD91-A95A-43E4-9FE7-6E399B5E2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5374" y="3838476"/>
              <a:ext cx="540644" cy="14363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B452C709-CBBF-491C-B350-679284081B7F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BC74DED-312C-4B5F-9FFE-F17FE0CD35B7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40E2FEE-86BF-4D90-B9C0-4F06DFDED52D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7" grpId="0" animBg="1"/>
      <p:bldP spid="25" grpId="0" animBg="1"/>
      <p:bldP spid="26" grpId="0" animBg="1"/>
      <p:bldP spid="27" grpId="0" animBg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Précocité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60189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16223A"/>
                </a:solidFill>
              </a:rPr>
              <a:t>Justesse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CAD4193-ECCF-49B2-A545-BD768E9481A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572E87A-B3CB-42A5-A75B-0DF6DEC3DBD3}"/>
              </a:ext>
            </a:extLst>
          </p:cNvPr>
          <p:cNvSpPr/>
          <p:nvPr/>
        </p:nvSpPr>
        <p:spPr>
          <a:xfrm>
            <a:off x="6272888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Consommation</a:t>
            </a:r>
            <a:endParaRPr lang="en-GB" dirty="0">
              <a:solidFill>
                <a:srgbClr val="16223A"/>
              </a:solidFill>
            </a:endParaRPr>
          </a:p>
        </p:txBody>
      </p:sp>
      <p:pic>
        <p:nvPicPr>
          <p:cNvPr id="33" name="Image 2">
            <a:extLst>
              <a:ext uri="{FF2B5EF4-FFF2-40B4-BE49-F238E27FC236}">
                <a16:creationId xmlns:a16="http://schemas.microsoft.com/office/drawing/2014/main" id="{8D7D0FCF-BDA7-4178-9FE5-6F980C83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90" y="1894868"/>
            <a:ext cx="1989099" cy="2538806"/>
          </a:xfrm>
          <a:prstGeom prst="rect">
            <a:avLst/>
          </a:prstGeom>
          <a:ln w="19050">
            <a:solidFill>
              <a:srgbClr val="62727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7A8BF5-18BE-4F10-B3A4-59E7D962266F}"/>
              </a:ext>
            </a:extLst>
          </p:cNvPr>
          <p:cNvSpPr/>
          <p:nvPr/>
        </p:nvSpPr>
        <p:spPr>
          <a:xfrm>
            <a:off x="4769212" y="3259212"/>
            <a:ext cx="2311792" cy="630000"/>
          </a:xfrm>
          <a:prstGeom prst="roundRect">
            <a:avLst>
              <a:gd name="adj" fmla="val 28167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12B5F31-167B-451E-823E-84C983CCE1D1}"/>
              </a:ext>
            </a:extLst>
          </p:cNvPr>
          <p:cNvSpPr/>
          <p:nvPr/>
        </p:nvSpPr>
        <p:spPr>
          <a:xfrm>
            <a:off x="4761894" y="2015728"/>
            <a:ext cx="2311792" cy="502849"/>
          </a:xfrm>
          <a:prstGeom prst="roundRect">
            <a:avLst>
              <a:gd name="adj" fmla="val 28167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BE9D4-D340-4A57-88BD-0CC77D81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62D9B6-26B7-43C7-B456-CAEFA5F43202}"/>
              </a:ext>
            </a:extLst>
          </p:cNvPr>
          <p:cNvSpPr txBox="1"/>
          <p:nvPr/>
        </p:nvSpPr>
        <p:spPr>
          <a:xfrm>
            <a:off x="4916390" y="4452851"/>
            <a:ext cx="1989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A. J. Thexton et al. 2012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166A1E0B-B484-4973-9850-9A21E1F618CE}"/>
              </a:ext>
            </a:extLst>
          </p:cNvPr>
          <p:cNvSpPr txBox="1">
            <a:spLocks/>
          </p:cNvSpPr>
          <p:nvPr/>
        </p:nvSpPr>
        <p:spPr>
          <a:xfrm>
            <a:off x="1847490" y="2455782"/>
            <a:ext cx="7734725" cy="1591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Muscles stylohyoïdien et digastrique postérieur:</a:t>
            </a:r>
          </a:p>
          <a:p>
            <a:r>
              <a:rPr lang="fr-FR" sz="1600" dirty="0"/>
              <a:t>Propension à s’activer pour la déglutition</a:t>
            </a:r>
          </a:p>
          <a:p>
            <a:pPr lvl="1"/>
            <a:r>
              <a:rPr lang="fr-FR" sz="1200" dirty="0"/>
              <a:t>Étude par EMG sur l’animal [</a:t>
            </a:r>
            <a:r>
              <a:rPr lang="da-DK" sz="1200" dirty="0"/>
              <a:t>Rebecca Z. German et al. 2009, C. J. Mayerl et al. 2021, </a:t>
            </a:r>
            <a:r>
              <a:rPr lang="fr-FR" sz="1200" dirty="0"/>
              <a:t>A. J. Thexton et al. 2012].</a:t>
            </a:r>
          </a:p>
          <a:p>
            <a:pPr lvl="1"/>
            <a:r>
              <a:rPr lang="fr-FR" sz="1200" dirty="0"/>
              <a:t>Étude par imagerie sur l’humain [W. G. Pearson et al. 2013]</a:t>
            </a:r>
          </a:p>
          <a:p>
            <a:pPr lvl="1"/>
            <a:r>
              <a:rPr lang="fr-FR" sz="1200" dirty="0"/>
              <a:t>Étude des propriétés anatomiques sur l‘humain [</a:t>
            </a:r>
            <a:r>
              <a:rPr lang="en-GB" sz="1200" dirty="0"/>
              <a:t>W. G. Pearson et al. 2011</a:t>
            </a:r>
            <a:r>
              <a:rPr lang="fr-FR" sz="1200" dirty="0"/>
              <a:t>]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3A9F3618-2D65-4AA6-AAC1-07593EA8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F5B1D7-E336-4DB6-A8AA-1CBE7D6A2F3B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096879D-09EE-4977-9C26-6DEEB1F710C3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6723216-08AD-493E-BB72-8D47480DB292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1F4A85C-F5E3-4ED0-96B5-8B64C6621815}"/>
              </a:ext>
            </a:extLst>
          </p:cNvPr>
          <p:cNvSpPr txBox="1"/>
          <p:nvPr/>
        </p:nvSpPr>
        <p:spPr>
          <a:xfrm>
            <a:off x="4822552" y="1627105"/>
            <a:ext cx="217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EMG intramusculaire du cochon</a:t>
            </a:r>
            <a:endParaRPr lang="en-GB" sz="12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28" grpId="0"/>
      <p:bldP spid="36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51CB4D46-72E2-43DB-AAEB-BC3294F6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953961" y="1767783"/>
            <a:ext cx="2562731" cy="2707289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1148ACD8-EDC9-47EC-AB84-4319A83B3AFF}"/>
              </a:ext>
            </a:extLst>
          </p:cNvPr>
          <p:cNvGrpSpPr/>
          <p:nvPr/>
        </p:nvGrpSpPr>
        <p:grpSpPr>
          <a:xfrm>
            <a:off x="1647650" y="438152"/>
            <a:ext cx="7337723" cy="4199280"/>
            <a:chOff x="1647650" y="438152"/>
            <a:chExt cx="7337723" cy="424898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CA64581-0044-4233-B13C-4714E4877B22}"/>
                </a:ext>
              </a:extLst>
            </p:cNvPr>
            <p:cNvGrpSpPr/>
            <p:nvPr/>
          </p:nvGrpSpPr>
          <p:grpSpPr>
            <a:xfrm>
              <a:off x="1752599" y="4410142"/>
              <a:ext cx="6038847" cy="276999"/>
              <a:chOff x="3998731" y="4885778"/>
              <a:chExt cx="3887139" cy="276999"/>
            </a:xfrm>
          </p:grpSpPr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E6C5B72-4306-4161-920B-0DA097ACF0F2}"/>
                  </a:ext>
                </a:extLst>
              </p:cNvPr>
              <p:cNvSpPr txBox="1"/>
              <p:nvPr/>
            </p:nvSpPr>
            <p:spPr>
              <a:xfrm>
                <a:off x="3998731" y="4885778"/>
                <a:ext cx="38871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A1AAAB9D-1977-4BAD-BEB0-AAB7050491E6}"/>
                  </a:ext>
                </a:extLst>
              </p:cNvPr>
              <p:cNvSpPr txBox="1"/>
              <p:nvPr/>
            </p:nvSpPr>
            <p:spPr>
              <a:xfrm>
                <a:off x="7200740" y="4959326"/>
                <a:ext cx="67899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100" dirty="0"/>
                  <a:t>D. Park et al. 2017</a:t>
                </a:r>
                <a:endParaRPr lang="en-GB" sz="1100" dirty="0">
                  <a:solidFill>
                    <a:srgbClr val="16223A"/>
                  </a:solidFill>
                </a:endParaRPr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7458366-39C6-4267-BE6A-ADD35A6F98C6}"/>
                </a:ext>
              </a:extLst>
            </p:cNvPr>
            <p:cNvGrpSpPr/>
            <p:nvPr/>
          </p:nvGrpSpPr>
          <p:grpSpPr>
            <a:xfrm>
              <a:off x="1752599" y="438152"/>
              <a:ext cx="6018372" cy="4066533"/>
              <a:chOff x="3863984" y="1766634"/>
              <a:chExt cx="3906986" cy="2730622"/>
            </a:xfrm>
          </p:grpSpPr>
          <p:pic>
            <p:nvPicPr>
              <p:cNvPr id="52" name="Image 51">
                <a:extLst>
                  <a:ext uri="{FF2B5EF4-FFF2-40B4-BE49-F238E27FC236}">
                    <a16:creationId xmlns:a16="http://schemas.microsoft.com/office/drawing/2014/main" id="{8C041F9C-08B6-453F-8D2A-6ED27958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3984" y="1766635"/>
                <a:ext cx="3906986" cy="2707285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7F7FAB0-A346-46B5-8E02-E254DB5DE8F5}"/>
                  </a:ext>
                </a:extLst>
              </p:cNvPr>
              <p:cNvSpPr/>
              <p:nvPr/>
            </p:nvSpPr>
            <p:spPr>
              <a:xfrm>
                <a:off x="3863984" y="1766634"/>
                <a:ext cx="3906986" cy="2730622"/>
              </a:xfrm>
              <a:prstGeom prst="rect">
                <a:avLst/>
              </a:prstGeom>
              <a:gradFill>
                <a:gsLst>
                  <a:gs pos="75000">
                    <a:schemeClr val="bg1">
                      <a:alpha val="0"/>
                    </a:schemeClr>
                  </a:gs>
                  <a:gs pos="40000">
                    <a:schemeClr val="bg1"/>
                  </a:gs>
                  <a:gs pos="65000">
                    <a:schemeClr val="bg1">
                      <a:alpha val="85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73CE31CC-C0B6-42D8-BB4A-F0FBE088ED91}"/>
                </a:ext>
              </a:extLst>
            </p:cNvPr>
            <p:cNvGrpSpPr/>
            <p:nvPr/>
          </p:nvGrpSpPr>
          <p:grpSpPr>
            <a:xfrm>
              <a:off x="1647650" y="2437732"/>
              <a:ext cx="7337723" cy="1296615"/>
              <a:chOff x="1647650" y="2437732"/>
              <a:chExt cx="7337723" cy="1296615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60F0E0E7-40B1-49BD-8F1A-F7190D989285}"/>
                  </a:ext>
                </a:extLst>
              </p:cNvPr>
              <p:cNvSpPr/>
              <p:nvPr/>
            </p:nvSpPr>
            <p:spPr>
              <a:xfrm>
                <a:off x="8537415" y="2437732"/>
                <a:ext cx="447958" cy="606093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AAB14099-C6E0-41B9-ABC6-51CA51A105E9}"/>
                  </a:ext>
                </a:extLst>
              </p:cNvPr>
              <p:cNvCxnSpPr>
                <a:cxnSpLocks/>
                <a:stCxn id="13" idx="3"/>
                <a:endCxn id="33" idx="2"/>
              </p:cNvCxnSpPr>
              <p:nvPr/>
            </p:nvCxnSpPr>
            <p:spPr>
              <a:xfrm flipV="1">
                <a:off x="3017520" y="2740779"/>
                <a:ext cx="5519895" cy="897746"/>
              </a:xfrm>
              <a:prstGeom prst="line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23E8BCB9-E017-4AB8-AF88-A75A42A5B7E1}"/>
                  </a:ext>
                </a:extLst>
              </p:cNvPr>
              <p:cNvSpPr/>
              <p:nvPr/>
            </p:nvSpPr>
            <p:spPr>
              <a:xfrm>
                <a:off x="1647650" y="3542703"/>
                <a:ext cx="1369870" cy="19164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28E7675-C92B-4C83-B3FC-EFF8C91E22F0}"/>
              </a:ext>
            </a:extLst>
          </p:cNvPr>
          <p:cNvGrpSpPr/>
          <p:nvPr/>
        </p:nvGrpSpPr>
        <p:grpSpPr>
          <a:xfrm>
            <a:off x="4057711" y="1766635"/>
            <a:ext cx="3532405" cy="2707288"/>
            <a:chOff x="476311" y="1766635"/>
            <a:chExt cx="3532405" cy="2707288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1B521D9-49F0-4280-9C8F-63EA03B80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311" y="1766635"/>
              <a:ext cx="3315843" cy="2707288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AB2D1AE9-4002-463C-B651-6A129A3B65F5}"/>
                </a:ext>
              </a:extLst>
            </p:cNvPr>
            <p:cNvSpPr txBox="1"/>
            <p:nvPr/>
          </p:nvSpPr>
          <p:spPr>
            <a:xfrm>
              <a:off x="2822024" y="3029129"/>
              <a:ext cx="118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</a:t>
              </a:r>
            </a:p>
            <a:p>
              <a:r>
                <a:rPr lang="fr-FR" sz="1400" dirty="0">
                  <a:solidFill>
                    <a:srgbClr val="16223A"/>
                  </a:solidFill>
                </a:rPr>
                <a:t>postérieur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A8186829-789E-46AF-A688-437BD4D8A0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4131" y="2573131"/>
              <a:ext cx="192614" cy="25310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ACEAADB0-45D4-40AC-A29C-95467631ED81}"/>
                </a:ext>
              </a:extLst>
            </p:cNvPr>
            <p:cNvCxnSpPr>
              <a:cxnSpLocks/>
            </p:cNvCxnSpPr>
            <p:nvPr/>
          </p:nvCxnSpPr>
          <p:spPr>
            <a:xfrm>
              <a:off x="2549835" y="2715846"/>
              <a:ext cx="319571" cy="41417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2241FEF-512F-4C8D-803C-0C5CC4E433AA}"/>
                </a:ext>
              </a:extLst>
            </p:cNvPr>
            <p:cNvSpPr txBox="1"/>
            <p:nvPr/>
          </p:nvSpPr>
          <p:spPr>
            <a:xfrm>
              <a:off x="2717246" y="2700517"/>
              <a:ext cx="1186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AC4E56D-F416-441F-9815-019595A3B4A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62471C1C-3C0B-4408-9C55-65CA561AEA48}"/>
              </a:ext>
            </a:extLst>
          </p:cNvPr>
          <p:cNvCxnSpPr>
            <a:cxnSpLocks/>
          </p:cNvCxnSpPr>
          <p:nvPr/>
        </p:nvCxnSpPr>
        <p:spPr>
          <a:xfrm flipH="1">
            <a:off x="2382803" y="5128428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0C53244-9C5D-43DC-9994-978F31FE1FB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7EE9AD6-9FF5-4774-9DA4-307C02A8C49B}"/>
              </a:ext>
            </a:extLst>
          </p:cNvPr>
          <p:cNvSpPr txBox="1"/>
          <p:nvPr/>
        </p:nvSpPr>
        <p:spPr>
          <a:xfrm>
            <a:off x="1876499" y="4637434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9E6FB25-551D-4A34-B35D-671192E1080C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B2C757-38E6-4BEB-9BB2-F25064106E4F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46EB2AB-4FAE-4908-BBBA-BF51EC627C37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6F9C720B-A9B7-4285-B94B-5C44BA7C056E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AA648B8-1BDF-4357-9B0E-B794A3A6C11A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3859098-FCEC-493A-A763-1552E8398754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00887AB-31A1-4BAC-A059-C195AAF857C9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Précocité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156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Justesse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9AC850-F1EC-4108-A8D3-D359907BEAFF}"/>
              </a:ext>
            </a:extLst>
          </p:cNvPr>
          <p:cNvSpPr/>
          <p:nvPr/>
        </p:nvSpPr>
        <p:spPr>
          <a:xfrm>
            <a:off x="6270822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5E5E5"/>
                </a:solidFill>
              </a:rPr>
              <a:t>Consommation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1DA3C8E-61D7-432B-9A3D-8F6BFB27EA6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Préservation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AC87E-DD30-4231-9F75-AE296C35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0A503EF1-12E7-4BF1-B7E0-4A4197A7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muscles stylohyoïdien et digastrique postérieur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F77C6EC-48FB-4FE1-B7C5-7F8174349281}"/>
              </a:ext>
            </a:extLst>
          </p:cNvPr>
          <p:cNvGrpSpPr/>
          <p:nvPr/>
        </p:nvGrpSpPr>
        <p:grpSpPr>
          <a:xfrm>
            <a:off x="3863984" y="1766636"/>
            <a:ext cx="3906986" cy="2880000"/>
            <a:chOff x="3863984" y="1766635"/>
            <a:chExt cx="3906986" cy="291910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1823A74-9C1D-496A-9CC7-912D32A1A82D}"/>
                </a:ext>
              </a:extLst>
            </p:cNvPr>
            <p:cNvGrpSpPr/>
            <p:nvPr/>
          </p:nvGrpSpPr>
          <p:grpSpPr>
            <a:xfrm>
              <a:off x="3863984" y="1766635"/>
              <a:ext cx="3906986" cy="2919105"/>
              <a:chOff x="3863984" y="1766635"/>
              <a:chExt cx="3906986" cy="2919105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168E9D3B-7B30-432A-9BDE-FC0FC419B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3984" y="1766635"/>
                <a:ext cx="3906986" cy="2707285"/>
              </a:xfrm>
              <a:prstGeom prst="rect">
                <a:avLst/>
              </a:prstGeom>
            </p:spPr>
          </p:pic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FD99B3B-FF45-48E5-A341-C61ED90254D0}"/>
                  </a:ext>
                </a:extLst>
              </p:cNvPr>
              <p:cNvSpPr txBox="1"/>
              <p:nvPr/>
            </p:nvSpPr>
            <p:spPr>
              <a:xfrm>
                <a:off x="3883831" y="4408741"/>
                <a:ext cx="38871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>
                  <a:solidFill>
                    <a:srgbClr val="16223A"/>
                  </a:solidFill>
                </a:endParaRPr>
              </a:p>
            </p:txBody>
          </p:sp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51DADFF-7C36-4C34-8786-BD6B339A66F7}"/>
                </a:ext>
              </a:extLst>
            </p:cNvPr>
            <p:cNvSpPr txBox="1"/>
            <p:nvPr/>
          </p:nvSpPr>
          <p:spPr>
            <a:xfrm>
              <a:off x="6736080" y="4472634"/>
              <a:ext cx="103489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100" dirty="0"/>
                <a:t>D. Park et al. 2017</a:t>
              </a:r>
              <a:endParaRPr lang="en-GB" sz="1100" dirty="0">
                <a:solidFill>
                  <a:srgbClr val="16223A"/>
                </a:solidFill>
              </a:endParaRPr>
            </a:p>
          </p:txBody>
        </p:sp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039F1ECD-90D5-47F9-A38B-0EA8D91DDC42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4991F4-6BDE-4180-BBB4-77AD02BA113B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7C2F0CF-F925-4276-A6E6-CDC4F7B17093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26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7E43595-595F-4F7D-B466-7B04C8D4C0F8}"/>
              </a:ext>
            </a:extLst>
          </p:cNvPr>
          <p:cNvGrpSpPr/>
          <p:nvPr/>
        </p:nvGrpSpPr>
        <p:grpSpPr>
          <a:xfrm>
            <a:off x="2091839" y="1205034"/>
            <a:ext cx="7925264" cy="3439255"/>
            <a:chOff x="1681422" y="1594580"/>
            <a:chExt cx="9208254" cy="416932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073BC5E-13A9-4FC0-8CEA-2B1AA953F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1681422" y="1928624"/>
              <a:ext cx="8829156" cy="36673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FD1C69-B6EB-4C93-BC93-837CEBF6B232}"/>
                </a:ext>
              </a:extLst>
            </p:cNvPr>
            <p:cNvSpPr/>
            <p:nvPr/>
          </p:nvSpPr>
          <p:spPr>
            <a:xfrm>
              <a:off x="10503528" y="1594580"/>
              <a:ext cx="386148" cy="4169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3CB1418-2581-4BA9-B07F-48D2D5A0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84" y="1437521"/>
            <a:ext cx="4148525" cy="3068200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5E225E9-7667-4D86-82F5-08F18580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557" y="4876776"/>
            <a:ext cx="8718886" cy="1248820"/>
          </a:xfrm>
        </p:spPr>
        <p:txBody>
          <a:bodyPr lIns="0" tIns="0" rIns="0" bIns="0">
            <a:no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17 participants sains (8 hommes / 9 femmes) </a:t>
            </a:r>
          </a:p>
          <a:p>
            <a:pPr>
              <a:lnSpc>
                <a:spcPct val="100000"/>
              </a:lnSpc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4 déglutitions: salive, eau, épais (compote), solide (madeleine).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13 non-déglutitions: ouvrir la bouche, pincer les lèvres, serrer les dents, sourire, siffler, tousser, souffler, parler, dire 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« iii »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mouvements de la mâchoire, rotation de la tête, flexion/extension de la tête, mastication.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A56E57D-9222-419C-8B79-1F66E796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30" y="4847601"/>
            <a:ext cx="1529861" cy="10943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4644E5-D2C8-4EBF-B193-98F13B3F6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30" y="4847601"/>
            <a:ext cx="1529857" cy="10864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1301AE-AE93-4D2E-BD90-DE1D8A88F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25" y="4876833"/>
            <a:ext cx="1529858" cy="105724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DA84E8-7B4F-44BA-A697-BAD5E5D9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5C5C0105-8A3F-45B2-85A0-930AD80C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Méthode de mesure innovante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18F93-48BD-4A0A-AA05-82EDC0B17B82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C94F9B-D0AB-40E0-A612-C5269703D5D8}"/>
              </a:ext>
            </a:extLst>
          </p:cNvPr>
          <p:cNvSpPr txBox="1"/>
          <p:nvPr/>
        </p:nvSpPr>
        <p:spPr>
          <a:xfrm>
            <a:off x="2733674" y="2537809"/>
            <a:ext cx="70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BC0000"/>
                </a:solidFill>
              </a:rPr>
              <a:t>(PD)</a:t>
            </a:r>
            <a:endParaRPr lang="en-GB" sz="1400" dirty="0">
              <a:solidFill>
                <a:srgbClr val="BC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B9AA8B-5D1E-488D-AF3D-96987768E37D}"/>
              </a:ext>
            </a:extLst>
          </p:cNvPr>
          <p:cNvSpPr txBox="1"/>
          <p:nvPr/>
        </p:nvSpPr>
        <p:spPr>
          <a:xfrm>
            <a:off x="2683669" y="1810062"/>
            <a:ext cx="783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472C1"/>
                </a:solidFill>
              </a:rPr>
              <a:t>(SH)</a:t>
            </a:r>
            <a:endParaRPr lang="en-GB" sz="1400" dirty="0">
              <a:solidFill>
                <a:srgbClr val="0472C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AE3703-4202-484E-AF50-08D14FD8CE15}"/>
              </a:ext>
            </a:extLst>
          </p:cNvPr>
          <p:cNvSpPr txBox="1"/>
          <p:nvPr/>
        </p:nvSpPr>
        <p:spPr>
          <a:xfrm>
            <a:off x="3583782" y="1569554"/>
            <a:ext cx="80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AF4B"/>
                </a:solidFill>
              </a:rPr>
              <a:t>(SM)</a:t>
            </a:r>
            <a:endParaRPr lang="en-GB" sz="1400" dirty="0">
              <a:solidFill>
                <a:srgbClr val="00AF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2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552A98-574C-4999-AA2C-56C31B86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20" y="1459932"/>
            <a:ext cx="5959160" cy="4437947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7443CC3-7365-4EF9-99D4-D328B61717EC}"/>
              </a:ext>
            </a:extLst>
          </p:cNvPr>
          <p:cNvSpPr/>
          <p:nvPr/>
        </p:nvSpPr>
        <p:spPr>
          <a:xfrm>
            <a:off x="3752267" y="1711772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stylohyoïdien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572187-67ED-4F16-A1F9-70F9E66EB4FF}"/>
              </a:ext>
            </a:extLst>
          </p:cNvPr>
          <p:cNvSpPr/>
          <p:nvPr/>
        </p:nvSpPr>
        <p:spPr>
          <a:xfrm>
            <a:off x="3752267" y="2627613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Digastrique postérieur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A9E629F-B13D-4992-A513-6560B3830229}"/>
              </a:ext>
            </a:extLst>
          </p:cNvPr>
          <p:cNvSpPr/>
          <p:nvPr/>
        </p:nvSpPr>
        <p:spPr>
          <a:xfrm>
            <a:off x="3752267" y="3732314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Sous-mandibulaires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D05E867-7557-4B64-B6FB-942D140F84AB}"/>
              </a:ext>
            </a:extLst>
          </p:cNvPr>
          <p:cNvSpPr/>
          <p:nvPr/>
        </p:nvSpPr>
        <p:spPr>
          <a:xfrm>
            <a:off x="3752267" y="4825347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Son de la déglutition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FCDA24-AB6A-423F-8203-AD8A74E5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44C3A74-C720-4853-9470-BEF93655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Méthode de mesure innovante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5DF3FF-B0E8-4183-B491-74B9C9B1EC90}"/>
              </a:ext>
            </a:extLst>
          </p:cNvPr>
          <p:cNvSpPr txBox="1"/>
          <p:nvPr/>
        </p:nvSpPr>
        <p:spPr>
          <a:xfrm>
            <a:off x="3116420" y="1112896"/>
            <a:ext cx="595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Exemple d’acquisition d’une déglutition</a:t>
            </a:r>
          </a:p>
        </p:txBody>
      </p:sp>
    </p:spTree>
    <p:extLst>
      <p:ext uri="{BB962C8B-B14F-4D97-AF65-F5344CB8AC3E}">
        <p14:creationId xmlns:p14="http://schemas.microsoft.com/office/powerpoint/2010/main" val="123203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3152538-C087-417F-982A-472DE79F8AE1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4449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2ADC456-F94C-457B-B9AC-7E4F81479E7F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483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7B96285F-58EB-467C-B0D3-D8439EB884D5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C1B925AB-7783-4CF9-B51D-06D46514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C9C729A6-0D6C-477D-98BA-AF75FF28D69D}"/>
                </a:ext>
              </a:extLst>
            </p:cNvPr>
            <p:cNvSpPr txBox="1"/>
            <p:nvPr/>
          </p:nvSpPr>
          <p:spPr>
            <a:xfrm>
              <a:off x="9016219" y="4030268"/>
              <a:ext cx="58189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temps (s)</a:t>
              </a:r>
              <a:endParaRPr lang="en-GB" sz="1200" dirty="0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55025967-DBCA-4848-962C-5B192912F49F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1AD27551-7322-4406-B0EF-673F91C25F2E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B8F8BBF-C1BE-4F22-99DE-6C0B4507B640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0BD82767-6150-40BD-A511-21B41F70E84F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26D18F0F-0DB9-491F-A2A9-1EABEAE7C0D1}"/>
              </a:ext>
            </a:extLst>
          </p:cNvPr>
          <p:cNvGrpSpPr/>
          <p:nvPr/>
        </p:nvGrpSpPr>
        <p:grpSpPr>
          <a:xfrm>
            <a:off x="8060326" y="1122980"/>
            <a:ext cx="2493676" cy="227404"/>
            <a:chOff x="7433914" y="1182333"/>
            <a:chExt cx="2493676" cy="227404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603307A-FB0D-4CB6-AEAA-E6EA356AF808}"/>
                </a:ext>
              </a:extLst>
            </p:cNvPr>
            <p:cNvSpPr/>
            <p:nvPr/>
          </p:nvSpPr>
          <p:spPr>
            <a:xfrm>
              <a:off x="7433914" y="1182333"/>
              <a:ext cx="2493676" cy="227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937FA94B-293E-43D2-B413-8F9B58822E6A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24" y="1299624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8A2F2832-6EEB-4701-B27C-428909F7145B}"/>
                </a:ext>
              </a:extLst>
            </p:cNvPr>
            <p:cNvSpPr txBox="1"/>
            <p:nvPr/>
          </p:nvSpPr>
          <p:spPr>
            <a:xfrm>
              <a:off x="7783824" y="1202211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début</a:t>
              </a:r>
              <a:endParaRPr lang="en-GB" sz="1200" dirty="0"/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52EA779-C192-4200-B5CF-D420603BE00D}"/>
                </a:ext>
              </a:extLst>
            </p:cNvPr>
            <p:cNvCxnSpPr>
              <a:cxnSpLocks/>
            </p:cNvCxnSpPr>
            <p:nvPr/>
          </p:nvCxnSpPr>
          <p:spPr>
            <a:xfrm>
              <a:off x="8363932" y="1310223"/>
              <a:ext cx="21600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0A8911F5-9A32-4FCC-83DD-4EEDC8FF3F97}"/>
                </a:ext>
              </a:extLst>
            </p:cNvPr>
            <p:cNvSpPr txBox="1"/>
            <p:nvPr/>
          </p:nvSpPr>
          <p:spPr>
            <a:xfrm>
              <a:off x="8644695" y="1202211"/>
              <a:ext cx="1208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Limite de détection</a:t>
              </a:r>
              <a:endParaRPr lang="en-GB" sz="1200" dirty="0"/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F4F68BE-E5A1-44FD-9C7C-83158B2389EA}"/>
                </a:ext>
              </a:extLst>
            </p:cNvPr>
            <p:cNvSpPr/>
            <p:nvPr/>
          </p:nvSpPr>
          <p:spPr>
            <a:xfrm>
              <a:off x="7437724" y="1196936"/>
              <a:ext cx="2479040" cy="19521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</a:t>
            </a:r>
            <a:r>
              <a:rPr lang="fr-FR" sz="3400" b="0" dirty="0"/>
              <a:t> – Extraction de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EFA1F3-4955-4CC2-89F9-0EE38CCBF564}"/>
                  </a:ext>
                </a:extLst>
              </p:cNvPr>
              <p:cNvSpPr txBox="1"/>
              <p:nvPr/>
            </p:nvSpPr>
            <p:spPr>
              <a:xfrm>
                <a:off x="3653944" y="4519986"/>
                <a:ext cx="5070956" cy="1477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Generalized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Ratio (GLR):</a:t>
                </a:r>
              </a:p>
              <a:p>
                <a:pPr algn="ctr"/>
                <a:endParaRPr lang="en-GB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hypothèse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de muscle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activé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non-activé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EFA1F3-4955-4CC2-89F9-0EE38CCBF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44" y="4519986"/>
                <a:ext cx="5070956" cy="1477649"/>
              </a:xfrm>
              <a:prstGeom prst="rect">
                <a:avLst/>
              </a:prstGeom>
              <a:blipFill>
                <a:blip r:embed="rId4"/>
                <a:stretch>
                  <a:fillRect t="-3704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B5BF2C3-DBC5-4986-8A18-D1A2E8275084}"/>
              </a:ext>
            </a:extLst>
          </p:cNvPr>
          <p:cNvSpPr/>
          <p:nvPr/>
        </p:nvSpPr>
        <p:spPr>
          <a:xfrm>
            <a:off x="6937375" y="1338822"/>
            <a:ext cx="174626" cy="190602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4DA12B2F-2B89-4B41-8397-04A217EF6E98}"/>
              </a:ext>
            </a:extLst>
          </p:cNvPr>
          <p:cNvCxnSpPr>
            <a:cxnSpLocks/>
            <a:stCxn id="23" idx="1"/>
            <a:endCxn id="21" idx="0"/>
          </p:cNvCxnSpPr>
          <p:nvPr/>
        </p:nvCxnSpPr>
        <p:spPr>
          <a:xfrm rot="10800000" flipV="1">
            <a:off x="6189423" y="2291836"/>
            <a:ext cx="747953" cy="222815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C7034C-84B9-44AA-9A9A-22B42960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D7F11025-3061-4DE5-91F8-F3BEECD56525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6C7751F2-6F80-44CD-A35F-8B9012EE2882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99213410-B800-4478-96B3-A90059DD1127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C762C29E-BFBA-4D39-B7FF-CE6ECAA43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ADD00916-ED3D-46CE-A0B1-62B2E18EFD73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57945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4478F1D-4F00-4FCB-9A8D-EB0181BB44F0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3F05AA51-1435-4E53-A536-511C03E185DD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46B0DFA6-14A1-4F1C-B549-1D9A6EA444E4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040A609E-0DC2-4794-8423-639987155B74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C9BB5CAA-ACEB-456B-BC47-2110C6D91236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stylohyoïdien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535AF80-1B6E-4412-8B63-6013C7EB97D4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Digastrique postérieur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96D08DCE-1841-4FC5-8F2B-5F2D5D92A2EE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Sous-mandibulaires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70F24C16-37D0-4BAA-A617-043F245E5DFE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Son de la déglutition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E10F9ACA-F7C1-493B-9EEC-427DBBBE1C61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731FF659-B716-4FBF-A27C-B0DF37458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ED30A-7D44-4CA4-8ADA-5D5E566B0F56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6FF15DDB-8224-4CDB-8EE6-6F6BD91767DF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7A54B4-A5CC-4FC3-A8B0-7557FA591922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C9F8BFCF-3A8A-4AC7-A299-72BB8974EC8B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CB7E30-DB11-462D-B646-6A41F263AA0E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B119243-2E23-4EFF-88CF-4623838347FB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4D6C603-23FD-4B77-8EF0-271BF9B7CBA9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197E45AA-FDE6-49D6-8FEE-E314E2136ED0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DC14642-AD1F-40E3-AFC1-4A09D7DC809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1EB28B13-1665-44F3-9210-5C09E20EB642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787069-D563-4A4F-B71A-0872794B2890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20DD09F5-39B7-4B96-90DE-C8E46987003B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9F3F756F-78EF-4689-B91C-E3C502C26361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9F3F756F-78EF-4689-B91C-E3C502C2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F2886359-96A5-48FE-9421-A9FB6821A910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F2886359-96A5-48FE-9421-A9FB6821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792077B-983E-4342-AE52-C3B72806E5BB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792077B-983E-4342-AE52-C3B72806E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09D49A46-0041-4E39-BFB0-FADBD6E1C3A7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2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53" grpId="0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A894CF63-75FC-4770-B25D-0CCC68EDE53A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2A022185-2EF0-44B1-9507-96ACC68125F1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2FEE645B-71DD-4C68-87D1-24FC6655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B912DDA-8621-424E-89CE-E729969DE9E9}"/>
                </a:ext>
              </a:extLst>
            </p:cNvPr>
            <p:cNvSpPr txBox="1"/>
            <p:nvPr/>
          </p:nvSpPr>
          <p:spPr>
            <a:xfrm>
              <a:off x="9016219" y="4030268"/>
              <a:ext cx="58189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temps (s)</a:t>
              </a:r>
              <a:endParaRPr lang="en-GB" sz="12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5081073-F4D8-41E2-8B18-7D158098930F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9BCF40E-B26C-429A-AD27-3A13BBD103C0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2E8D44EE-3703-4F82-BFD7-7E49A5F3F93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FF5819A8-13C6-442A-B3DF-1D70DACEDF70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65E8E71-3306-4E72-AAC2-CA70E36BCE72}"/>
                  </a:ext>
                </a:extLst>
              </p:cNvPr>
              <p:cNvSpPr txBox="1"/>
              <p:nvPr/>
            </p:nvSpPr>
            <p:spPr>
              <a:xfrm>
                <a:off x="3498055" y="4539036"/>
                <a:ext cx="5355257" cy="1415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Teager-Kaiser Energy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Operator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(TKEO):</a:t>
                </a:r>
              </a:p>
              <a:p>
                <a:pPr algn="ctr"/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Proportionnel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à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l’amplitude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au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contenu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fréquentiel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du signal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65E8E71-3306-4E72-AAC2-CA70E36B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055" y="4539036"/>
                <a:ext cx="5355257" cy="1415772"/>
              </a:xfrm>
              <a:prstGeom prst="rect">
                <a:avLst/>
              </a:prstGeom>
              <a:blipFill>
                <a:blip r:embed="rId3"/>
                <a:stretch>
                  <a:fillRect t="-4310"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56CAFA4-BAC6-421F-A4A1-8D21DE62BDD8}"/>
              </a:ext>
            </a:extLst>
          </p:cNvPr>
          <p:cNvSpPr/>
          <p:nvPr/>
        </p:nvSpPr>
        <p:spPr>
          <a:xfrm>
            <a:off x="6937375" y="3384550"/>
            <a:ext cx="174626" cy="53085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90DD9035-F218-4F58-AC87-267AB04E0DB2}"/>
              </a:ext>
            </a:extLst>
          </p:cNvPr>
          <p:cNvCxnSpPr>
            <a:cxnSpLocks/>
            <a:stCxn id="16" idx="1"/>
            <a:endCxn id="15" idx="0"/>
          </p:cNvCxnSpPr>
          <p:nvPr/>
        </p:nvCxnSpPr>
        <p:spPr>
          <a:xfrm rot="10800000" flipV="1">
            <a:off x="6175685" y="3649980"/>
            <a:ext cx="761691" cy="88905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Extraction de données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55842EA-3093-48B8-A18F-31416CF82CC6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FC456207-877B-4BF4-8F2C-78EB6796083F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42906C83-77D9-4363-89EB-D5D67A357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518E2C82-6A40-4D8C-A116-F25A2C2113E8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57945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2BCA6751-6E20-46D6-9657-6168E78472F1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C376C2D8-DA0E-4794-8B08-E95CC79EFC9A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5C07933A-9BDB-4A02-8389-13ADF82ABB33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4FE2B27E-7E49-45A1-9FA8-A07B6AE6B717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68" name="Rectangle : coins arrondis 67">
              <a:extLst>
                <a:ext uri="{FF2B5EF4-FFF2-40B4-BE49-F238E27FC236}">
                  <a16:creationId xmlns:a16="http://schemas.microsoft.com/office/drawing/2014/main" id="{A9511EDC-4E1F-4CA4-9E39-9A8F0216CEEB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stylohyoïdien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70B791EB-F6BD-4F92-8CFD-791D9C0F6FDE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Digastrique postérieur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2B87215-780D-40E0-8CB7-42F5531A9348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Sous-mandibulaires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B7E20B54-92F7-418E-A67A-EAC17B723EE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Son de la déglutition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2289FEF2-65B9-4902-BBA0-152A28732768}"/>
              </a:ext>
            </a:extLst>
          </p:cNvPr>
          <p:cNvGrpSpPr/>
          <p:nvPr/>
        </p:nvGrpSpPr>
        <p:grpSpPr>
          <a:xfrm>
            <a:off x="8060326" y="1122980"/>
            <a:ext cx="2493676" cy="227404"/>
            <a:chOff x="7433914" y="1182333"/>
            <a:chExt cx="2493676" cy="227404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F2EBD783-08B0-47BF-8F94-36F3907CC320}"/>
                </a:ext>
              </a:extLst>
            </p:cNvPr>
            <p:cNvSpPr/>
            <p:nvPr/>
          </p:nvSpPr>
          <p:spPr>
            <a:xfrm>
              <a:off x="7433914" y="1182333"/>
              <a:ext cx="2493676" cy="227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FD198E6D-6D74-470C-B3F6-58F57A806577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24" y="1299624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1C323242-D11A-4C9E-85A7-04CC6AA6A870}"/>
                </a:ext>
              </a:extLst>
            </p:cNvPr>
            <p:cNvSpPr txBox="1"/>
            <p:nvPr/>
          </p:nvSpPr>
          <p:spPr>
            <a:xfrm>
              <a:off x="7783824" y="1202211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début</a:t>
              </a:r>
              <a:endParaRPr lang="en-GB" sz="1200" dirty="0"/>
            </a:p>
          </p:txBody>
        </p: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BF4F9D70-A815-4377-B95C-A56614EB5971}"/>
                </a:ext>
              </a:extLst>
            </p:cNvPr>
            <p:cNvCxnSpPr>
              <a:cxnSpLocks/>
            </p:cNvCxnSpPr>
            <p:nvPr/>
          </p:nvCxnSpPr>
          <p:spPr>
            <a:xfrm>
              <a:off x="8363932" y="1310223"/>
              <a:ext cx="21600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AE918F9C-14E0-4137-819F-258714FD0AE9}"/>
                </a:ext>
              </a:extLst>
            </p:cNvPr>
            <p:cNvSpPr txBox="1"/>
            <p:nvPr/>
          </p:nvSpPr>
          <p:spPr>
            <a:xfrm>
              <a:off x="8644695" y="1202211"/>
              <a:ext cx="1208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Limite de détection</a:t>
              </a:r>
              <a:endParaRPr lang="en-GB" sz="1200" dirty="0"/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8CE8EF47-4742-46FD-8BD0-E6A00E87AE15}"/>
                </a:ext>
              </a:extLst>
            </p:cNvPr>
            <p:cNvSpPr/>
            <p:nvPr/>
          </p:nvSpPr>
          <p:spPr>
            <a:xfrm>
              <a:off x="7437724" y="1196936"/>
              <a:ext cx="2479040" cy="19521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EDFE148A-CAA1-4764-95C7-0047401DF988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A918040-FFCC-427C-884F-0E5FF26BF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049EB2-3FCF-41A1-B7FA-9683C6D002A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28CDCA62-38E0-4BA5-B743-B179C50E0301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68D29FE-AA3E-427E-ABF0-7D9D186C793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EFC41CF8-CCFB-4F0E-A2C7-239ABE3E1058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7C135F3-5B6E-4B37-86EF-EC83CAD73485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D0E7E06B-7AC3-497F-BD3C-91B35528F7F5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409AF74-BE82-4D3E-B2D4-5BFC9EF40A98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86B84996-62E1-4C09-B68D-2810FC3B92D7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E98F99-A3B6-4E27-A13F-C84D0A53A22F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A950DD2E-A886-4A8B-972F-B4D66CF1A3B5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F0A407F-EDCA-4942-8C89-0136E2D935A8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9DA99C82-D5F5-456C-80F0-7D9C4558E4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2626C88-C653-4F49-A2EA-BF7DCEF42B6B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2626C88-C653-4F49-A2EA-BF7DCEF42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661A13C-E5E4-4E26-8CA6-072F4ADE0E39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661A13C-E5E4-4E26-8CA6-072F4ADE0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0793C563-5A87-490C-81FD-C6404B6246DB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0793C563-5A87-490C-81FD-C6404B624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81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9" grpId="0"/>
      <p:bldP spid="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e 73">
            <a:extLst>
              <a:ext uri="{FF2B5EF4-FFF2-40B4-BE49-F238E27FC236}">
                <a16:creationId xmlns:a16="http://schemas.microsoft.com/office/drawing/2014/main" id="{BC3C52A0-1952-49F4-8B7B-34A4A243E1A3}"/>
              </a:ext>
            </a:extLst>
          </p:cNvPr>
          <p:cNvGrpSpPr/>
          <p:nvPr/>
        </p:nvGrpSpPr>
        <p:grpSpPr>
          <a:xfrm>
            <a:off x="6931462" y="4589846"/>
            <a:ext cx="4239357" cy="1356868"/>
            <a:chOff x="6931462" y="4396806"/>
            <a:chExt cx="4239357" cy="1356868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3625453-FAD9-49CE-BBA5-686429A9B4E5}"/>
                </a:ext>
              </a:extLst>
            </p:cNvPr>
            <p:cNvGrpSpPr/>
            <p:nvPr/>
          </p:nvGrpSpPr>
          <p:grpSpPr>
            <a:xfrm>
              <a:off x="6931462" y="4649592"/>
              <a:ext cx="4239357" cy="1104082"/>
              <a:chOff x="6931462" y="4815356"/>
              <a:chExt cx="4239357" cy="1104082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3768E10-A336-4FB3-8D7A-507514010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87236" y="4815356"/>
                <a:ext cx="4183583" cy="1075392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0014B1-EA0E-428A-A4F3-E7F38417F5CA}"/>
                  </a:ext>
                </a:extLst>
              </p:cNvPr>
              <p:cNvSpPr txBox="1"/>
              <p:nvPr/>
            </p:nvSpPr>
            <p:spPr>
              <a:xfrm>
                <a:off x="8858055" y="5734772"/>
                <a:ext cx="724160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DAF1461-502C-49E6-9371-C9FC22297176}"/>
                  </a:ext>
                </a:extLst>
              </p:cNvPr>
              <p:cNvSpPr txBox="1"/>
              <p:nvPr/>
            </p:nvSpPr>
            <p:spPr>
              <a:xfrm rot="16200000">
                <a:off x="6765052" y="5130246"/>
                <a:ext cx="517486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 err="1"/>
                  <a:t>mV</a:t>
                </a:r>
                <a:r>
                  <a:rPr lang="fr-FR" sz="800" dirty="0" err="1"/>
                  <a:t>RMS</a:t>
                </a:r>
                <a:endParaRPr lang="en-GB" sz="1200" dirty="0"/>
              </a:p>
            </p:txBody>
          </p:sp>
        </p:grp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2FB5C903-DE24-4C89-B76A-B196D5801515}"/>
                </a:ext>
              </a:extLst>
            </p:cNvPr>
            <p:cNvSpPr/>
            <p:nvPr/>
          </p:nvSpPr>
          <p:spPr>
            <a:xfrm>
              <a:off x="7891027" y="4396806"/>
              <a:ext cx="2376000" cy="19521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dirty="0">
                  <a:solidFill>
                    <a:srgbClr val="16223A"/>
                  </a:solidFill>
                </a:rPr>
                <a:t>Amplitude RMS: digastrique postérieur</a:t>
              </a:r>
              <a:endParaRPr lang="en-GB" sz="105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Extraction de données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F14B455E-2F42-4468-830A-EC492A0D4FB1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7C298DB-5D57-4492-8F25-D2CD354BE203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F478BAD-6B8C-4E07-A252-D44AF1E6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91C534C-6EE1-4F9F-B1D6-816F3A3A4B4D}"/>
                </a:ext>
              </a:extLst>
            </p:cNvPr>
            <p:cNvSpPr txBox="1"/>
            <p:nvPr/>
          </p:nvSpPr>
          <p:spPr>
            <a:xfrm>
              <a:off x="9016219" y="4030268"/>
              <a:ext cx="58189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temps (s)</a:t>
              </a:r>
              <a:endParaRPr lang="en-GB" sz="120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3123999-46D8-4747-B96C-F280CEAE09FE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7B00CB-24C5-42CF-A7EC-D0B63D715849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A58C299-1639-4683-8391-34887E6DCF5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9D97FB3-4EF9-4236-8327-BDC63BDB8DB6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C6713AB-7A07-4C8B-9B37-43D9FFE55C1F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4B388AE-4417-4F99-9504-581CDF9A34FE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113B53C-EF21-4E5C-9C1A-07F6503C4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64C4E02-6EE1-4DD7-BA9C-8613D79D6A4F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57945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17B732F-AD44-4E8C-BC4A-580FEF3EFACE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91610AA-85F6-43BC-B78C-CB8B5BB12321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8421F1-575F-48E9-9CB0-0E9D1973620A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7B1416A-BEC4-4D42-A021-447535FADB38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C948D2F5-047D-464A-BAA4-7744D3EBA8A7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stylohyoïdien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ADBB770A-3107-49A4-85A1-D9CE3C121865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Digastrique postérieur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C17E400-C892-474D-9773-0F1A316E5DCB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Sous-mandibulaires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A3109C1-D037-456A-9977-463F8478F6D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>
                  <a:solidFill>
                    <a:srgbClr val="16223A"/>
                  </a:solidFill>
                </a:rPr>
                <a:t>Son de la déglutition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753FE4EE-9E6B-4F16-841C-D0FDC1AA8F26}"/>
                  </a:ext>
                </a:extLst>
              </p:cNvPr>
              <p:cNvSpPr txBox="1"/>
              <p:nvPr/>
            </p:nvSpPr>
            <p:spPr>
              <a:xfrm>
                <a:off x="1093195" y="5004323"/>
                <a:ext cx="41115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rgbClr val="16223A"/>
                    </a:solidFill>
                  </a:rPr>
                  <a:t>Valeur RMS </a:t>
                </a:r>
                <a:r>
                  <a:rPr lang="fr-FR" sz="1400" dirty="0">
                    <a:solidFill>
                      <a:srgbClr val="16223A"/>
                    </a:solidFill>
                  </a:rPr>
                  <a:t>des échantillons contenus dans une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fenêtre glissante de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16223A"/>
                        </a:solidFill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fr-FR" sz="1400" b="1" i="1" smtClean="0">
                        <a:solidFill>
                          <a:srgbClr val="16223A"/>
                        </a:solidFill>
                        <a:latin typeface="Cambria Math" panose="02040503050406030204" pitchFamily="18" charset="0"/>
                      </a:rPr>
                      <m:t>𝒎𝒔</m:t>
                    </m:r>
                  </m:oMath>
                </a14:m>
                <a:endParaRPr lang="fr-FR" sz="1400" b="1" dirty="0">
                  <a:solidFill>
                    <a:srgbClr val="16223A"/>
                  </a:solidFill>
                </a:endParaRPr>
              </a:p>
            </p:txBody>
          </p:sp>
        </mc:Choice>
        <mc:Fallback xmlns="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753FE4EE-9E6B-4F16-841C-D0FDC1AA8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5" y="5004323"/>
                <a:ext cx="4111567" cy="430887"/>
              </a:xfrm>
              <a:prstGeom prst="rect">
                <a:avLst/>
              </a:prstGeom>
              <a:blipFill>
                <a:blip r:embed="rId5"/>
                <a:stretch>
                  <a:fillRect t="-12676" b="-23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3BBEB4EC-031D-4AD6-A4E4-0348B24C04E5}"/>
              </a:ext>
            </a:extLst>
          </p:cNvPr>
          <p:cNvCxnSpPr>
            <a:cxnSpLocks/>
          </p:cNvCxnSpPr>
          <p:nvPr/>
        </p:nvCxnSpPr>
        <p:spPr>
          <a:xfrm>
            <a:off x="5384800" y="5277105"/>
            <a:ext cx="11129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82ECD17-2CC6-4C7E-912D-D60335A1549B}"/>
              </a:ext>
            </a:extLst>
          </p:cNvPr>
          <p:cNvCxnSpPr>
            <a:cxnSpLocks/>
          </p:cNvCxnSpPr>
          <p:nvPr/>
        </p:nvCxnSpPr>
        <p:spPr>
          <a:xfrm flipH="1">
            <a:off x="9108818" y="4845311"/>
            <a:ext cx="0" cy="77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8823C5F8-5CF1-464C-8CF1-B37C9DD83C29}"/>
              </a:ext>
            </a:extLst>
          </p:cNvPr>
          <p:cNvGrpSpPr/>
          <p:nvPr/>
        </p:nvGrpSpPr>
        <p:grpSpPr>
          <a:xfrm>
            <a:off x="8060326" y="1122980"/>
            <a:ext cx="2493676" cy="227404"/>
            <a:chOff x="7433914" y="1182333"/>
            <a:chExt cx="2493676" cy="227404"/>
          </a:xfrm>
        </p:grpSpPr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8CA8B19E-4206-42EC-80C6-EF4639CBF12F}"/>
                </a:ext>
              </a:extLst>
            </p:cNvPr>
            <p:cNvSpPr/>
            <p:nvPr/>
          </p:nvSpPr>
          <p:spPr>
            <a:xfrm>
              <a:off x="7433914" y="1182333"/>
              <a:ext cx="2493676" cy="227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FFBC6201-E682-439D-9237-E3E362BA3030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24" y="1299624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1A9B483C-A47D-4AFB-A7FA-CF041194F301}"/>
                </a:ext>
              </a:extLst>
            </p:cNvPr>
            <p:cNvSpPr txBox="1"/>
            <p:nvPr/>
          </p:nvSpPr>
          <p:spPr>
            <a:xfrm>
              <a:off x="7783824" y="1202211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début</a:t>
              </a:r>
              <a:endParaRPr lang="en-GB" sz="1200" dirty="0"/>
            </a:p>
          </p:txBody>
        </p: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C33E7BC1-ABEC-469A-B98A-88B35A179B80}"/>
                </a:ext>
              </a:extLst>
            </p:cNvPr>
            <p:cNvCxnSpPr>
              <a:cxnSpLocks/>
            </p:cNvCxnSpPr>
            <p:nvPr/>
          </p:nvCxnSpPr>
          <p:spPr>
            <a:xfrm>
              <a:off x="8363932" y="1310223"/>
              <a:ext cx="216000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4554D0C8-5B4C-4673-8DB3-C5E7558AD028}"/>
                </a:ext>
              </a:extLst>
            </p:cNvPr>
            <p:cNvSpPr txBox="1"/>
            <p:nvPr/>
          </p:nvSpPr>
          <p:spPr>
            <a:xfrm>
              <a:off x="8644695" y="1202211"/>
              <a:ext cx="1208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Limite de détection</a:t>
              </a:r>
              <a:endParaRPr lang="en-GB" sz="1200" dirty="0"/>
            </a:p>
          </p:txBody>
        </p:sp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F4B6282-EDF8-4281-91F4-8F8985EC46CB}"/>
                </a:ext>
              </a:extLst>
            </p:cNvPr>
            <p:cNvSpPr/>
            <p:nvPr/>
          </p:nvSpPr>
          <p:spPr>
            <a:xfrm>
              <a:off x="7437724" y="1196936"/>
              <a:ext cx="2479040" cy="19521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08854B5-981A-4322-ACD5-072811374316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8D5ACB31-A428-4FB1-A366-8457DE83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70ABAB-5342-4947-B17C-A42FB25EC1F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B5BFBE29-7427-4D77-9D47-174EF555FE8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9F9D781-08E9-4FBE-A87F-0A0CF2BE3E1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29F4695-9117-4B25-BE0C-26887F545F07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1776518-20D5-4ED7-A5FE-6DF041697986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8878C373-0DA6-4A8D-9128-73668FA0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421E6D6-FAB4-47DF-8DBB-DE757C301275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933A5198-E120-4BAE-B4CE-12F355EDE6DD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7050B2-394F-4A4E-A462-6DE9A8129D5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39A15B4F-C83B-406A-80C0-7E1A3FF6AAED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D01761-19E7-43E7-A30A-A2499724D372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A9BD6D84-F085-45A1-8F5D-93382978DC6E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D84749D-84B8-4AB1-9119-0FA4CD745F91}"/>
              </a:ext>
            </a:extLst>
          </p:cNvPr>
          <p:cNvCxnSpPr>
            <a:cxnSpLocks/>
          </p:cNvCxnSpPr>
          <p:nvPr/>
        </p:nvCxnSpPr>
        <p:spPr>
          <a:xfrm>
            <a:off x="9201736" y="483843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9610C65-6482-406D-B714-342AF81591C3}"/>
              </a:ext>
            </a:extLst>
          </p:cNvPr>
          <p:cNvCxnSpPr>
            <a:cxnSpLocks/>
          </p:cNvCxnSpPr>
          <p:nvPr/>
        </p:nvCxnSpPr>
        <p:spPr>
          <a:xfrm>
            <a:off x="8781832" y="483969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ACC5A460-CFD2-485E-9045-DA6D1A2782DC}"/>
              </a:ext>
            </a:extLst>
          </p:cNvPr>
          <p:cNvSpPr txBox="1"/>
          <p:nvPr/>
        </p:nvSpPr>
        <p:spPr>
          <a:xfrm>
            <a:off x="1245595" y="5156723"/>
            <a:ext cx="41115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fr-FR" sz="1400" b="1" dirty="0">
              <a:solidFill>
                <a:srgbClr val="1622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Espace réservé du contenu 2">
                <a:extLst>
                  <a:ext uri="{FF2B5EF4-FFF2-40B4-BE49-F238E27FC236}">
                    <a16:creationId xmlns:a16="http://schemas.microsoft.com/office/drawing/2014/main" id="{CA382346-7544-489C-A6B4-08DCCC142C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6973" y="4532325"/>
                <a:ext cx="3787786" cy="141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𝑆𝐻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𝑃𝐷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𝑆𝐻</m:t>
                          </m:r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…, 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𝑑𝑒𝑔𝑙𝑢𝑡𝑖𝑜𝑛</m:t>
                              </m:r>
                            </m:sub>
                          </m:sSub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:r>
                  <a:rPr lang="fr-FR" sz="1400" dirty="0"/>
                  <a:t>Variables temporelles: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fr-FR" sz="1400" dirty="0"/>
              </a:p>
              <a:p>
                <a:r>
                  <a:rPr lang="fr-FR" sz="1400" dirty="0"/>
                  <a:t>Variables d’amplitudes: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1" name="Espace réservé du contenu 2">
                <a:extLst>
                  <a:ext uri="{FF2B5EF4-FFF2-40B4-BE49-F238E27FC236}">
                    <a16:creationId xmlns:a16="http://schemas.microsoft.com/office/drawing/2014/main" id="{CA382346-7544-489C-A6B4-08DCCC142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73" y="4532325"/>
                <a:ext cx="3787786" cy="1413271"/>
              </a:xfrm>
              <a:prstGeom prst="rect">
                <a:avLst/>
              </a:prstGeom>
              <a:blipFill>
                <a:blip r:embed="rId6"/>
                <a:stretch>
                  <a:fillRect l="-161" b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B8B539DA-E133-4836-9FC2-FBF88F7037A9}"/>
              </a:ext>
            </a:extLst>
          </p:cNvPr>
          <p:cNvGrpSpPr/>
          <p:nvPr/>
        </p:nvGrpSpPr>
        <p:grpSpPr>
          <a:xfrm>
            <a:off x="2382717" y="4603276"/>
            <a:ext cx="2008236" cy="1054163"/>
            <a:chOff x="5120050" y="3986809"/>
            <a:chExt cx="2008236" cy="1054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3B9D137C-1ACD-485E-92CC-6ACE63E688D2}"/>
                    </a:ext>
                  </a:extLst>
                </p:cNvPr>
                <p:cNvSpPr txBox="1"/>
                <p:nvPr/>
              </p:nvSpPr>
              <p:spPr>
                <a:xfrm>
                  <a:off x="5124550" y="3986809"/>
                  <a:ext cx="2003736" cy="6313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𝑚𝑑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3B9D137C-1ACD-485E-92CC-6ACE63E68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550" y="3986809"/>
                  <a:ext cx="2003736" cy="63132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9F37ACCB-4E89-41C0-8E12-A5FBD9A6FD70}"/>
                    </a:ext>
                  </a:extLst>
                </p:cNvPr>
                <p:cNvSpPr txBox="1"/>
                <p:nvPr/>
              </p:nvSpPr>
              <p:spPr>
                <a:xfrm>
                  <a:off x="5120050" y="4805330"/>
                  <a:ext cx="1684458" cy="2356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𝑅𝑀𝑆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GB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9F37ACCB-4E89-41C0-8E12-A5FBD9A6F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0050" y="4805330"/>
                  <a:ext cx="1684458" cy="235642"/>
                </a:xfrm>
                <a:prstGeom prst="rect">
                  <a:avLst/>
                </a:prstGeom>
                <a:blipFill>
                  <a:blip r:embed="rId8"/>
                  <a:stretch>
                    <a:fillRect l="-362" t="-20513" r="-2899" b="-384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/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/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/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1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0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81" grpId="0"/>
      <p:bldP spid="83" grpId="0"/>
      <p:bldP spid="65" grpId="0"/>
      <p:bldP spid="66" grpId="0"/>
      <p:bldP spid="67" grpId="0"/>
      <p:bldP spid="77" grpId="0"/>
      <p:bldP spid="10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F4604-32B6-4F95-B4D0-85FF95EE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A67B70E2-DE67-4306-B1E5-11B7D4E7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timings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7BE86ED-4A55-4FBF-9F94-0A380F4D9E6D}"/>
              </a:ext>
            </a:extLst>
          </p:cNvPr>
          <p:cNvGrpSpPr/>
          <p:nvPr/>
        </p:nvGrpSpPr>
        <p:grpSpPr>
          <a:xfrm>
            <a:off x="5652587" y="2673974"/>
            <a:ext cx="4662989" cy="2298352"/>
            <a:chOff x="3769360" y="1669935"/>
            <a:chExt cx="4662989" cy="2298352"/>
          </a:xfrm>
        </p:grpSpPr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7EC98873-9714-4AA7-AB03-6641EB09EDED}"/>
                </a:ext>
              </a:extLst>
            </p:cNvPr>
            <p:cNvGrpSpPr/>
            <p:nvPr/>
          </p:nvGrpSpPr>
          <p:grpSpPr>
            <a:xfrm>
              <a:off x="3769360" y="2521603"/>
              <a:ext cx="4662989" cy="1130572"/>
              <a:chOff x="6228756" y="4780240"/>
              <a:chExt cx="5509118" cy="1130572"/>
            </a:xfrm>
          </p:grpSpPr>
          <p:pic>
            <p:nvPicPr>
              <p:cNvPr id="106" name="Image 105">
                <a:extLst>
                  <a:ext uri="{FF2B5EF4-FFF2-40B4-BE49-F238E27FC236}">
                    <a16:creationId xmlns:a16="http://schemas.microsoft.com/office/drawing/2014/main" id="{231A1BBD-64B2-4FE5-85AC-FB1E46EB62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00D984F1-F55B-4295-8B4A-57B65E4AEA30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sp>
          <p:nvSpPr>
            <p:cNvPr id="108" name="Rectangle : coins arrondis 107">
              <a:extLst>
                <a:ext uri="{FF2B5EF4-FFF2-40B4-BE49-F238E27FC236}">
                  <a16:creationId xmlns:a16="http://schemas.microsoft.com/office/drawing/2014/main" id="{9B327298-4CF4-4E1D-BB64-4BC869DCED9D}"/>
                </a:ext>
              </a:extLst>
            </p:cNvPr>
            <p:cNvSpPr/>
            <p:nvPr/>
          </p:nvSpPr>
          <p:spPr>
            <a:xfrm>
              <a:off x="5620368" y="260916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06A3D54E-0EB9-4644-A4DD-A5810E58E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51" y="265443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AC050B94-7F54-4F17-96D8-64F028F22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05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1390E124-5E4C-445D-A2D0-73F731581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032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2070C24B-AF64-4B08-9C29-24AD866A9936}"/>
                </a:ext>
              </a:extLst>
            </p:cNvPr>
            <p:cNvSpPr/>
            <p:nvPr/>
          </p:nvSpPr>
          <p:spPr>
            <a:xfrm>
              <a:off x="3902476" y="167407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Début de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113" name="Connecteur : en arc 112">
              <a:extLst>
                <a:ext uri="{FF2B5EF4-FFF2-40B4-BE49-F238E27FC236}">
                  <a16:creationId xmlns:a16="http://schemas.microsoft.com/office/drawing/2014/main" id="{C47895C6-5B99-4170-A41F-F48742905938}"/>
                </a:ext>
              </a:extLst>
            </p:cNvPr>
            <p:cNvCxnSpPr>
              <a:cxnSpLocks/>
              <a:stCxn id="112" idx="2"/>
            </p:cNvCxnSpPr>
            <p:nvPr/>
          </p:nvCxnSpPr>
          <p:spPr>
            <a:xfrm rot="16200000" flipH="1">
              <a:off x="4835048" y="1860151"/>
              <a:ext cx="849220" cy="1400798"/>
            </a:xfrm>
            <a:prstGeom prst="curvedConnector2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 : coins arrondis 113">
              <a:extLst>
                <a:ext uri="{FF2B5EF4-FFF2-40B4-BE49-F238E27FC236}">
                  <a16:creationId xmlns:a16="http://schemas.microsoft.com/office/drawing/2014/main" id="{4342808F-930C-4CEE-A380-9F6922BAE6A6}"/>
                </a:ext>
              </a:extLst>
            </p:cNvPr>
            <p:cNvSpPr/>
            <p:nvPr/>
          </p:nvSpPr>
          <p:spPr>
            <a:xfrm>
              <a:off x="5312380" y="166993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Temps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disponible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DDF9A2C1-23A7-43CA-9B9C-33595C4F16E8}"/>
                </a:ext>
              </a:extLst>
            </p:cNvPr>
            <p:cNvSpPr/>
            <p:nvPr/>
          </p:nvSpPr>
          <p:spPr>
            <a:xfrm>
              <a:off x="6559648" y="167458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Prédisposition à </a:t>
              </a:r>
            </a:p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la déglutition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cxnSp>
          <p:nvCxnSpPr>
            <p:cNvPr id="116" name="Connecteur : en arc 115">
              <a:extLst>
                <a:ext uri="{FF2B5EF4-FFF2-40B4-BE49-F238E27FC236}">
                  <a16:creationId xmlns:a16="http://schemas.microsoft.com/office/drawing/2014/main" id="{EE4FE5F9-B263-4194-B74C-77C08E892E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0390" y="2176924"/>
              <a:ext cx="597287" cy="514301"/>
            </a:xfrm>
            <a:prstGeom prst="curvedConnector3">
              <a:avLst>
                <a:gd name="adj1" fmla="val 95449"/>
              </a:avLst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45F9CD11-C8D0-4690-B1C4-99449BD3123D}"/>
                </a:ext>
              </a:extLst>
            </p:cNvPr>
            <p:cNvCxnSpPr>
              <a:cxnSpLocks/>
              <a:stCxn id="114" idx="2"/>
            </p:cNvCxnSpPr>
            <p:nvPr/>
          </p:nvCxnSpPr>
          <p:spPr>
            <a:xfrm>
              <a:off x="5887845" y="2140083"/>
              <a:ext cx="419909" cy="699027"/>
            </a:xfrm>
            <a:prstGeom prst="straightConnector1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>
                  <a:extLst>
                    <a:ext uri="{FF2B5EF4-FFF2-40B4-BE49-F238E27FC236}">
                      <a16:creationId xmlns:a16="http://schemas.microsoft.com/office/drawing/2014/main" id="{00B575D7-1B64-4FB3-BEB9-CF67BD5308F1}"/>
                    </a:ext>
                  </a:extLst>
                </p:cNvPr>
                <p:cNvSpPr txBox="1"/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ZoneTexte 120">
                  <a:extLst>
                    <a:ext uri="{FF2B5EF4-FFF2-40B4-BE49-F238E27FC236}">
                      <a16:creationId xmlns:a16="http://schemas.microsoft.com/office/drawing/2014/main" id="{00B575D7-1B64-4FB3-BEB9-CF67BD530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ZoneTexte 121">
                  <a:extLst>
                    <a:ext uri="{FF2B5EF4-FFF2-40B4-BE49-F238E27FC236}">
                      <a16:creationId xmlns:a16="http://schemas.microsoft.com/office/drawing/2014/main" id="{8C8EBF66-1C43-4032-8CFA-103DC6C3D415}"/>
                    </a:ext>
                  </a:extLst>
                </p:cNvPr>
                <p:cNvSpPr txBox="1"/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2" name="ZoneTexte 121">
                  <a:extLst>
                    <a:ext uri="{FF2B5EF4-FFF2-40B4-BE49-F238E27FC236}">
                      <a16:creationId xmlns:a16="http://schemas.microsoft.com/office/drawing/2014/main" id="{8C8EBF66-1C43-4032-8CFA-103DC6C3D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1F0A0620-62F7-4B33-9123-5B33998DAB7D}"/>
                    </a:ext>
                  </a:extLst>
                </p:cNvPr>
                <p:cNvSpPr txBox="1"/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1F0A0620-62F7-4B33-9123-5B33998DA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D26ADD62-D096-47BB-8D92-3429828D5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792" y="2647168"/>
              <a:ext cx="0" cy="936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>
                  <a:extLst>
                    <a:ext uri="{FF2B5EF4-FFF2-40B4-BE49-F238E27FC236}">
                      <a16:creationId xmlns:a16="http://schemas.microsoft.com/office/drawing/2014/main" id="{9E0706F1-41C7-4AC6-8486-5617E91CF90D}"/>
                    </a:ext>
                  </a:extLst>
                </p:cNvPr>
                <p:cNvSpPr txBox="1"/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ZoneTexte 124">
                  <a:extLst>
                    <a:ext uri="{FF2B5EF4-FFF2-40B4-BE49-F238E27FC236}">
                      <a16:creationId xmlns:a16="http://schemas.microsoft.com/office/drawing/2014/main" id="{9E0706F1-41C7-4AC6-8486-5617E91CF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7056CEB6-986F-4D2A-95DF-B40622843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424" y="2466604"/>
                <a:ext cx="2927590" cy="2293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400" dirty="0" smtClean="0"/>
                        <m:t>Variable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s</m:t>
                      </m:r>
                      <m:r>
                        <m:rPr>
                          <m:nor/>
                        </m:rPr>
                        <a:rPr lang="fr-FR" sz="1400" dirty="0" smtClean="0"/>
                        <m:t> </m:t>
                      </m:r>
                      <m:r>
                        <m:rPr>
                          <m:nor/>
                        </m:rPr>
                        <a:rPr lang="fr-FR" sz="1400" dirty="0" smtClean="0"/>
                        <m:t>temporelles</m:t>
                      </m:r>
                      <m:r>
                        <m:rPr>
                          <m:nor/>
                        </m:rPr>
                        <a:rPr lang="fr-FR" sz="1400" dirty="0" smtClean="0"/>
                        <m:t> </m:t>
                      </m:r>
                      <m:r>
                        <m:rPr>
                          <m:nor/>
                        </m:rPr>
                        <a:rPr lang="fr-FR" sz="1400" dirty="0" smtClean="0"/>
                        <m:t>normalis</m:t>
                      </m:r>
                      <m:r>
                        <m:rPr>
                          <m:nor/>
                        </m:rPr>
                        <a:rPr lang="fr-FR" sz="1400" dirty="0" smtClean="0"/>
                        <m:t>é</m:t>
                      </m:r>
                      <m:r>
                        <m:rPr>
                          <m:nor/>
                        </m:rPr>
                        <a:rPr lang="fr-FR" sz="1400" dirty="0" smtClean="0"/>
                        <m:t>es</m:t>
                      </m:r>
                      <m:r>
                        <m:rPr>
                          <m:nor/>
                        </m:rPr>
                        <a:rPr lang="fr-FR" sz="1400" dirty="0" smtClean="0"/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GB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fr-FR" sz="1400" dirty="0"/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fr-FR" sz="1400" b="1" dirty="0"/>
                  <a:t>ANOVA à mesures répétées: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bol ?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muscles ?</a:t>
                </a:r>
              </a:p>
            </p:txBody>
          </p:sp>
        </mc:Choice>
        <mc:Fallback xmlns=""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7056CEB6-986F-4D2A-95DF-B4062284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24" y="2466604"/>
                <a:ext cx="2927590" cy="2293199"/>
              </a:xfrm>
              <a:prstGeom prst="rect">
                <a:avLst/>
              </a:prstGeom>
              <a:blipFill>
                <a:blip r:embed="rId7"/>
                <a:stretch>
                  <a:fillRect l="-417" b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367218D-F41A-450E-8BF7-111D591A0300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timing evaluation. In: BSN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50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4EC79111-D719-4703-A085-2384398A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9" y="2075925"/>
            <a:ext cx="6870558" cy="35280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5C929B03-A541-4391-8BA9-67327CC52356}"/>
              </a:ext>
            </a:extLst>
          </p:cNvPr>
          <p:cNvSpPr txBox="1"/>
          <p:nvPr/>
        </p:nvSpPr>
        <p:spPr>
          <a:xfrm>
            <a:off x="6881267" y="1797261"/>
            <a:ext cx="12840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>
                <a:solidFill>
                  <a:srgbClr val="4F78DA"/>
                </a:solidFill>
              </a:rPr>
              <a:t>Stylohyoïdien</a:t>
            </a:r>
            <a:endParaRPr lang="en-GB" sz="1400" dirty="0">
              <a:solidFill>
                <a:srgbClr val="4F78DA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694FD36-680B-4669-9DB0-26927C42AB1E}"/>
              </a:ext>
            </a:extLst>
          </p:cNvPr>
          <p:cNvSpPr txBox="1"/>
          <p:nvPr/>
        </p:nvSpPr>
        <p:spPr>
          <a:xfrm>
            <a:off x="7204768" y="2059357"/>
            <a:ext cx="17011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>
                <a:solidFill>
                  <a:srgbClr val="DB4C4C"/>
                </a:solidFill>
              </a:rPr>
              <a:t>Digastrique postérieur</a:t>
            </a:r>
            <a:endParaRPr lang="en-GB" sz="1400" dirty="0">
              <a:solidFill>
                <a:srgbClr val="DB4C4C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EA45CC1-35A2-49AF-B442-3DD4927E52CD}"/>
              </a:ext>
            </a:extLst>
          </p:cNvPr>
          <p:cNvSpPr txBox="1"/>
          <p:nvPr/>
        </p:nvSpPr>
        <p:spPr>
          <a:xfrm>
            <a:off x="7434535" y="2546932"/>
            <a:ext cx="1919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>
                <a:solidFill>
                  <a:srgbClr val="4E9170"/>
                </a:solidFill>
              </a:rPr>
              <a:t>Sous-mandibulaire</a:t>
            </a:r>
            <a:endParaRPr lang="en-GB" sz="1400" dirty="0">
              <a:solidFill>
                <a:srgbClr val="4E9170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A36411E-4CAE-4FDB-A1E3-39193D6BFB73}"/>
              </a:ext>
            </a:extLst>
          </p:cNvPr>
          <p:cNvSpPr txBox="1"/>
          <p:nvPr/>
        </p:nvSpPr>
        <p:spPr>
          <a:xfrm>
            <a:off x="7094204" y="2828533"/>
            <a:ext cx="168129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/>
              <a:t>Limite temporelle</a:t>
            </a:r>
            <a:endParaRPr lang="en-GB" sz="14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9B7088F-CB79-425B-819F-F15DAF5DC11B}"/>
              </a:ext>
            </a:extLst>
          </p:cNvPr>
          <p:cNvCxnSpPr>
            <a:cxnSpLocks/>
          </p:cNvCxnSpPr>
          <p:nvPr/>
        </p:nvCxnSpPr>
        <p:spPr>
          <a:xfrm flipH="1">
            <a:off x="6674645" y="2935380"/>
            <a:ext cx="40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221794BC-824E-44B8-812E-B07FFF4546C9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7127213" y="2573388"/>
            <a:ext cx="307323" cy="81266"/>
          </a:xfrm>
          <a:prstGeom prst="curvedConnector3">
            <a:avLst>
              <a:gd name="adj1" fmla="val 98557"/>
            </a:avLst>
          </a:prstGeom>
          <a:ln>
            <a:solidFill>
              <a:srgbClr val="4E91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78F7E337-04FD-4A1D-AA9C-1BBAE62EBA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69320" y="2252188"/>
            <a:ext cx="367200" cy="180000"/>
          </a:xfrm>
          <a:prstGeom prst="curvedConnector3">
            <a:avLst>
              <a:gd name="adj1" fmla="val 180"/>
            </a:avLst>
          </a:prstGeom>
          <a:ln>
            <a:solidFill>
              <a:srgbClr val="DB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rc 47">
            <a:extLst>
              <a:ext uri="{FF2B5EF4-FFF2-40B4-BE49-F238E27FC236}">
                <a16:creationId xmlns:a16="http://schemas.microsoft.com/office/drawing/2014/main" id="{D743037E-5245-445B-8C14-D90D25319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15250" y="2108279"/>
            <a:ext cx="284241" cy="66740"/>
          </a:xfrm>
          <a:prstGeom prst="curvedConnector3">
            <a:avLst>
              <a:gd name="adj1" fmla="val 80159"/>
            </a:avLst>
          </a:prstGeom>
          <a:ln>
            <a:solidFill>
              <a:srgbClr val="4F7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Moyennes,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7673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4026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525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5806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92042" y="315163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491942" y="3350270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58117" y="400828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07880" y="420371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10750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5047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528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63180" y="486176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E84A6D4-FFD8-40CD-B83C-8A6F436DB7AE}"/>
              </a:ext>
            </a:extLst>
          </p:cNvPr>
          <p:cNvSpPr txBox="1"/>
          <p:nvPr/>
        </p:nvSpPr>
        <p:spPr>
          <a:xfrm rot="16200000">
            <a:off x="1059328" y="3532886"/>
            <a:ext cx="2236268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600" dirty="0"/>
              <a:t>Type de bol alimentaire</a:t>
            </a:r>
            <a:endParaRPr lang="en-GB" sz="16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43FE2F9D-5B03-4E02-B21C-6DBD30BDA509}"/>
              </a:ext>
            </a:extLst>
          </p:cNvPr>
          <p:cNvSpPr txBox="1"/>
          <p:nvPr/>
        </p:nvSpPr>
        <p:spPr>
          <a:xfrm>
            <a:off x="5337962" y="5422621"/>
            <a:ext cx="77800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temps (s)</a:t>
            </a:r>
            <a:endParaRPr lang="en-GB" sz="1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AB4EC4-CA00-4B4B-AEB3-FC6C9EFC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82" name="Titre 1">
            <a:extLst>
              <a:ext uri="{FF2B5EF4-FFF2-40B4-BE49-F238E27FC236}">
                <a16:creationId xmlns:a16="http://schemas.microsoft.com/office/drawing/2014/main" id="{BD17D87A-07F0-430A-9E39-AE3C3F34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timings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D65DC202-AB70-47FF-807C-B8CB49C40F5E}"/>
              </a:ext>
            </a:extLst>
          </p:cNvPr>
          <p:cNvSpPr txBox="1"/>
          <p:nvPr/>
        </p:nvSpPr>
        <p:spPr>
          <a:xfrm>
            <a:off x="2261999" y="2311604"/>
            <a:ext cx="5580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salive</a:t>
            </a:r>
            <a:endParaRPr lang="en-GB" sz="1400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23B3A77-9073-4342-9C8E-393ACF1DA2D3}"/>
              </a:ext>
            </a:extLst>
          </p:cNvPr>
          <p:cNvSpPr txBox="1"/>
          <p:nvPr/>
        </p:nvSpPr>
        <p:spPr>
          <a:xfrm>
            <a:off x="2262000" y="3187020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eau</a:t>
            </a:r>
            <a:endParaRPr lang="en-GB" sz="1600" dirty="0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49E0742-AD46-4BEF-8DAB-C6D1CB90FD16}"/>
              </a:ext>
            </a:extLst>
          </p:cNvPr>
          <p:cNvSpPr txBox="1"/>
          <p:nvPr/>
        </p:nvSpPr>
        <p:spPr>
          <a:xfrm>
            <a:off x="2262000" y="3999627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épais</a:t>
            </a:r>
            <a:endParaRPr lang="en-GB" sz="16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3D317482-E6E4-4BF8-833A-48E9B5183EC5}"/>
              </a:ext>
            </a:extLst>
          </p:cNvPr>
          <p:cNvSpPr txBox="1"/>
          <p:nvPr/>
        </p:nvSpPr>
        <p:spPr>
          <a:xfrm>
            <a:off x="2262000" y="4821759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solide</a:t>
            </a:r>
            <a:endParaRPr lang="en-GB" sz="1600" dirty="0"/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15143DE0-1C41-43CF-BDAF-15808000B0E9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3175E32-30F9-4B91-BBF1-376583C2B2A0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02EDE60-3B18-4D6D-A7A3-96C52282E659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D25AAAA-7451-46E5-8C3A-DFBBDC754AC7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78931CCE-ABC7-481B-9480-59A358FB040D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F78DA"/>
                  </a:solidFill>
                </a:rPr>
                <a:t>Stylohyoïdien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4ECA38F-7165-435E-8835-0C5165E75AA1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DB4C4C"/>
                  </a:solidFill>
                </a:rPr>
                <a:t>Digastrique postérieur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7CDDD75E-692B-43C2-8B40-1C41A55B86EE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E9170"/>
                  </a:solidFill>
                </a:rPr>
                <a:t>Sous-mandibulaire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30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9" grpId="0" animBg="1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>
            <a:extLst>
              <a:ext uri="{FF2B5EF4-FFF2-40B4-BE49-F238E27FC236}">
                <a16:creationId xmlns:a16="http://schemas.microsoft.com/office/drawing/2014/main" id="{2FF48D76-ED7F-486C-8E2E-786007AE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9" y="2079085"/>
            <a:ext cx="6870559" cy="352484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Moyennes,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7673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4026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525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5806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92042" y="315163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491942" y="3350270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58117" y="400828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21215" y="420371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10750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5047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528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63180" y="486176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EBA5A3F-08D9-4A14-873A-573947B55249}"/>
              </a:ext>
            </a:extLst>
          </p:cNvPr>
          <p:cNvSpPr txBox="1"/>
          <p:nvPr/>
        </p:nvSpPr>
        <p:spPr>
          <a:xfrm>
            <a:off x="2261999" y="2311604"/>
            <a:ext cx="5580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salive</a:t>
            </a:r>
            <a:endParaRPr lang="en-GB" sz="14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7D1097B-89B7-40B9-AFE5-9F7D7A6900BC}"/>
              </a:ext>
            </a:extLst>
          </p:cNvPr>
          <p:cNvSpPr txBox="1"/>
          <p:nvPr/>
        </p:nvSpPr>
        <p:spPr>
          <a:xfrm>
            <a:off x="2262000" y="3187020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eau</a:t>
            </a:r>
            <a:endParaRPr lang="en-GB" sz="16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C70F714-F711-42D6-B133-54792CF83AC1}"/>
              </a:ext>
            </a:extLst>
          </p:cNvPr>
          <p:cNvSpPr txBox="1"/>
          <p:nvPr/>
        </p:nvSpPr>
        <p:spPr>
          <a:xfrm>
            <a:off x="2262000" y="3999627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épais</a:t>
            </a:r>
            <a:endParaRPr lang="en-GB" sz="16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22381CE-2540-4BAC-A0C8-A7EC76F9959E}"/>
              </a:ext>
            </a:extLst>
          </p:cNvPr>
          <p:cNvSpPr txBox="1"/>
          <p:nvPr/>
        </p:nvSpPr>
        <p:spPr>
          <a:xfrm>
            <a:off x="2262000" y="4821759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solide</a:t>
            </a:r>
            <a:endParaRPr lang="en-GB" sz="16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E84A6D4-FFD8-40CD-B83C-8A6F436DB7AE}"/>
              </a:ext>
            </a:extLst>
          </p:cNvPr>
          <p:cNvSpPr txBox="1"/>
          <p:nvPr/>
        </p:nvSpPr>
        <p:spPr>
          <a:xfrm rot="16200000">
            <a:off x="1059328" y="3532886"/>
            <a:ext cx="2236268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600" dirty="0"/>
              <a:t>Type de bol alimentaire</a:t>
            </a:r>
            <a:endParaRPr lang="en-GB" sz="16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43FE2F9D-5B03-4E02-B21C-6DBD30BDA509}"/>
              </a:ext>
            </a:extLst>
          </p:cNvPr>
          <p:cNvSpPr txBox="1"/>
          <p:nvPr/>
        </p:nvSpPr>
        <p:spPr>
          <a:xfrm>
            <a:off x="5337962" y="5422621"/>
            <a:ext cx="77800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temps (s)</a:t>
            </a:r>
            <a:endParaRPr lang="en-GB" sz="1400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5832B3B8-F1F4-4AA2-A276-73740426A20C}"/>
              </a:ext>
            </a:extLst>
          </p:cNvPr>
          <p:cNvSpPr/>
          <p:nvPr/>
        </p:nvSpPr>
        <p:spPr>
          <a:xfrm>
            <a:off x="7630648" y="1781952"/>
            <a:ext cx="82800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91B45509-5669-46E7-B0A7-82C9BADBFAFA}"/>
              </a:ext>
            </a:extLst>
          </p:cNvPr>
          <p:cNvSpPr/>
          <p:nvPr/>
        </p:nvSpPr>
        <p:spPr>
          <a:xfrm>
            <a:off x="7701207" y="1872888"/>
            <a:ext cx="90000" cy="9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B0FCA9F-8FB4-4CBC-B953-F4C87C040E9B}"/>
              </a:ext>
            </a:extLst>
          </p:cNvPr>
          <p:cNvSpPr txBox="1"/>
          <p:nvPr/>
        </p:nvSpPr>
        <p:spPr>
          <a:xfrm>
            <a:off x="7853607" y="1768971"/>
            <a:ext cx="6337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onsets</a:t>
            </a:r>
            <a:endParaRPr lang="fr-FR" sz="1600" dirty="0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8242503-5766-475E-A093-D6E2F482BEED}"/>
              </a:ext>
            </a:extLst>
          </p:cNvPr>
          <p:cNvCxnSpPr>
            <a:cxnSpLocks/>
          </p:cNvCxnSpPr>
          <p:nvPr/>
        </p:nvCxnSpPr>
        <p:spPr>
          <a:xfrm flipH="1">
            <a:off x="6526660" y="3576981"/>
            <a:ext cx="23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EA129C2-0298-4316-99B2-EBB2F5A613AC}"/>
              </a:ext>
            </a:extLst>
          </p:cNvPr>
          <p:cNvGrpSpPr/>
          <p:nvPr/>
        </p:nvGrpSpPr>
        <p:grpSpPr>
          <a:xfrm>
            <a:off x="6758715" y="3452958"/>
            <a:ext cx="617986" cy="220431"/>
            <a:chOff x="10134599" y="3772247"/>
            <a:chExt cx="617986" cy="220431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6F2F0582-9B1C-4629-982E-543D11DC6269}"/>
                </a:ext>
              </a:extLst>
            </p:cNvPr>
            <p:cNvSpPr/>
            <p:nvPr/>
          </p:nvSpPr>
          <p:spPr>
            <a:xfrm>
              <a:off x="10134599" y="3803456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BA819777-686F-44D1-A2EF-FD35ADDA5798}"/>
                </a:ext>
              </a:extLst>
            </p:cNvPr>
            <p:cNvSpPr txBox="1"/>
            <p:nvPr/>
          </p:nvSpPr>
          <p:spPr>
            <a:xfrm>
              <a:off x="10172719" y="3772247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0,05s</a:t>
              </a:r>
              <a:endParaRPr lang="fr-FR" sz="1400" dirty="0"/>
            </a:p>
          </p:txBody>
        </p:sp>
      </p:grp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79234C8D-23DE-49A2-B288-C01D47EF78BB}"/>
              </a:ext>
            </a:extLst>
          </p:cNvPr>
          <p:cNvCxnSpPr>
            <a:cxnSpLocks/>
          </p:cNvCxnSpPr>
          <p:nvPr/>
        </p:nvCxnSpPr>
        <p:spPr>
          <a:xfrm flipH="1">
            <a:off x="6379368" y="3824631"/>
            <a:ext cx="381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E7FE75A-A88E-476C-B94C-36529CAA16AE}"/>
              </a:ext>
            </a:extLst>
          </p:cNvPr>
          <p:cNvGrpSpPr/>
          <p:nvPr/>
        </p:nvGrpSpPr>
        <p:grpSpPr>
          <a:xfrm>
            <a:off x="6758715" y="3705063"/>
            <a:ext cx="657356" cy="218050"/>
            <a:chOff x="10134599" y="3767485"/>
            <a:chExt cx="657356" cy="218050"/>
          </a:xfrm>
        </p:grpSpPr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D42B4A7-A500-4CBD-AB5C-5923B3CD16FF}"/>
                </a:ext>
              </a:extLst>
            </p:cNvPr>
            <p:cNvSpPr/>
            <p:nvPr/>
          </p:nvSpPr>
          <p:spPr>
            <a:xfrm>
              <a:off x="10134599" y="3796313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B745BBE6-8FA4-41D9-BF31-56402A145417}"/>
                </a:ext>
              </a:extLst>
            </p:cNvPr>
            <p:cNvSpPr txBox="1"/>
            <p:nvPr/>
          </p:nvSpPr>
          <p:spPr>
            <a:xfrm>
              <a:off x="10212089" y="3767485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0,1s</a:t>
              </a:r>
              <a:endParaRPr lang="fr-FR" sz="1400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BF85D3-AD54-4EE9-B68E-1FFAC0EF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94" name="Titre 1">
            <a:extLst>
              <a:ext uri="{FF2B5EF4-FFF2-40B4-BE49-F238E27FC236}">
                <a16:creationId xmlns:a16="http://schemas.microsoft.com/office/drawing/2014/main" id="{C03DE288-1FFA-4177-8C81-E45FCA37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timings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1B21DBD-CAB2-4722-954B-2C6627B12776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EB0E68-779F-4794-B734-BC0DD68F70B0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D40B6A3-CE9C-40EA-AE47-214031E2D3F3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ED74C2-34FB-4223-B734-8D7B1BECC959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882DF721-0CE4-4978-9750-BFE237FBB7AB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F78DA"/>
                  </a:solidFill>
                </a:rPr>
                <a:t>Stylohyoïdien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650F5E94-4B08-44C1-B6C2-F91275377187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DB4C4C"/>
                  </a:solidFill>
                </a:rPr>
                <a:t>Digastrique postérieur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43577F17-F14E-4C46-9D81-F0CE46C87EC7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E9170"/>
                  </a:solidFill>
                </a:rPr>
                <a:t>Sous-mandibulaire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819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80F273-F466-4B0C-B81D-4A3C404D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BDE169BB-A9AD-45C4-90D2-6513233A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modes de recrutements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B7957CC-820B-4AD0-B137-82F043791945}"/>
              </a:ext>
            </a:extLst>
          </p:cNvPr>
          <p:cNvGrpSpPr/>
          <p:nvPr/>
        </p:nvGrpSpPr>
        <p:grpSpPr>
          <a:xfrm>
            <a:off x="5653479" y="2675890"/>
            <a:ext cx="4662989" cy="2298352"/>
            <a:chOff x="3769360" y="1669935"/>
            <a:chExt cx="4662989" cy="2298352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CFB7057-E193-4B8D-99FA-A6C1C3388848}"/>
                </a:ext>
              </a:extLst>
            </p:cNvPr>
            <p:cNvGrpSpPr/>
            <p:nvPr/>
          </p:nvGrpSpPr>
          <p:grpSpPr>
            <a:xfrm>
              <a:off x="3769360" y="2521603"/>
              <a:ext cx="4662989" cy="1130572"/>
              <a:chOff x="6228756" y="4780240"/>
              <a:chExt cx="5509118" cy="1130572"/>
            </a:xfrm>
          </p:grpSpPr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0312B58F-31E0-467B-9982-0FB5FA181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88555029-EE6D-4F76-B4BD-5E715C74CFCE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2E8F6F1-FBD7-44FD-9411-24946C99268D}"/>
                </a:ext>
              </a:extLst>
            </p:cNvPr>
            <p:cNvSpPr/>
            <p:nvPr/>
          </p:nvSpPr>
          <p:spPr>
            <a:xfrm>
              <a:off x="5620368" y="260916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7511FF1-3F2A-41B8-AC20-4830B58EC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51" y="265443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A39C92B3-4D29-45FF-8A7A-20BF7FA2F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05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EB7CC0A2-45A8-4753-9391-ADD67FBFB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032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A392277A-1F1C-4C5A-9A3C-6593866BC19F}"/>
                </a:ext>
              </a:extLst>
            </p:cNvPr>
            <p:cNvSpPr/>
            <p:nvPr/>
          </p:nvSpPr>
          <p:spPr>
            <a:xfrm>
              <a:off x="3902476" y="167407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Début de </a:t>
              </a:r>
            </a:p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la déglutition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cxnSp>
          <p:nvCxnSpPr>
            <p:cNvPr id="43" name="Connecteur : en arc 42">
              <a:extLst>
                <a:ext uri="{FF2B5EF4-FFF2-40B4-BE49-F238E27FC236}">
                  <a16:creationId xmlns:a16="http://schemas.microsoft.com/office/drawing/2014/main" id="{6BFF6255-3840-47BB-8983-09B72792D1D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16200000" flipH="1">
              <a:off x="4835048" y="1860151"/>
              <a:ext cx="849220" cy="1400798"/>
            </a:xfrm>
            <a:prstGeom prst="curvedConnector2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62C63536-8050-492E-88FC-578A76B86E68}"/>
                </a:ext>
              </a:extLst>
            </p:cNvPr>
            <p:cNvSpPr/>
            <p:nvPr/>
          </p:nvSpPr>
          <p:spPr>
            <a:xfrm>
              <a:off x="5312380" y="166993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Temps </a:t>
              </a:r>
            </a:p>
            <a:p>
              <a:pPr algn="ctr"/>
              <a:r>
                <a:rPr lang="fr-FR" sz="1400">
                  <a:solidFill>
                    <a:srgbClr val="E5E5E5"/>
                  </a:solidFill>
                </a:rPr>
                <a:t>disponible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B41D186E-6D7B-42B3-8628-7A62D806A406}"/>
                </a:ext>
              </a:extLst>
            </p:cNvPr>
            <p:cNvSpPr/>
            <p:nvPr/>
          </p:nvSpPr>
          <p:spPr>
            <a:xfrm>
              <a:off x="6559648" y="167458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Prédisposition à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</a:t>
              </a:r>
              <a:r>
                <a:rPr lang="fr-FR" sz="1400">
                  <a:solidFill>
                    <a:srgbClr val="16223A"/>
                  </a:solidFill>
                </a:rPr>
                <a:t>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6" name="Connecteur : en arc 45">
              <a:extLst>
                <a:ext uri="{FF2B5EF4-FFF2-40B4-BE49-F238E27FC236}">
                  <a16:creationId xmlns:a16="http://schemas.microsoft.com/office/drawing/2014/main" id="{643A55E9-A412-4D07-924B-465A97EC6D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0390" y="2176924"/>
              <a:ext cx="597287" cy="514301"/>
            </a:xfrm>
            <a:prstGeom prst="curvedConnector3">
              <a:avLst>
                <a:gd name="adj1" fmla="val 95449"/>
              </a:avLst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8525ED78-3E91-419F-9065-DADD25B0EE66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5887845" y="2140083"/>
              <a:ext cx="419909" cy="699027"/>
            </a:xfrm>
            <a:prstGeom prst="straightConnector1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EE466FE6-2A59-45A1-BF94-EADFDB2B7D0B}"/>
                    </a:ext>
                  </a:extLst>
                </p:cNvPr>
                <p:cNvSpPr txBox="1"/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EE466FE6-2A59-45A1-BF94-EADFDB2B7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4C3DA373-7792-4625-A754-0A2AAE50D511}"/>
                    </a:ext>
                  </a:extLst>
                </p:cNvPr>
                <p:cNvSpPr txBox="1"/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4C3DA373-7792-4625-A754-0A2AAE50D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4258F07C-4C21-4B8A-99CC-392DC90CB58E}"/>
                    </a:ext>
                  </a:extLst>
                </p:cNvPr>
                <p:cNvSpPr txBox="1"/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4258F07C-4C21-4B8A-99CC-392DC90CB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8D16965F-534C-4A19-91CE-BB9FC2049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792" y="2647168"/>
              <a:ext cx="0" cy="936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86E46148-BBC3-4CFD-A61C-6DE38000E0F4}"/>
                    </a:ext>
                  </a:extLst>
                </p:cNvPr>
                <p:cNvSpPr txBox="1"/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86E46148-BBC3-4CFD-A61C-6DE38000E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Espace réservé du contenu 2">
                <a:extLst>
                  <a:ext uri="{FF2B5EF4-FFF2-40B4-BE49-F238E27FC236}">
                    <a16:creationId xmlns:a16="http://schemas.microsoft.com/office/drawing/2014/main" id="{43086AA4-8C66-45BC-B493-AD2578406D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424" y="2598511"/>
                <a:ext cx="2678809" cy="2006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400" dirty="0" smtClean="0"/>
                        <m:t>Variable</m:t>
                      </m:r>
                      <m:r>
                        <m:rPr>
                          <m:nor/>
                        </m:rPr>
                        <a:rPr lang="fr-FR" sz="1400" dirty="0" smtClean="0"/>
                        <m:t> 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d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′</m:t>
                      </m:r>
                      <m:r>
                        <m:rPr>
                          <m:nor/>
                        </m:rPr>
                        <a:rPr lang="fr-FR" sz="1400" b="0" i="0" dirty="0" smtClean="0"/>
                        <m:t>amplitudes</m:t>
                      </m:r>
                      <m:r>
                        <m:rPr>
                          <m:nor/>
                        </m:rPr>
                        <a:rPr lang="fr-FR" sz="1400" dirty="0" smtClean="0"/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fr-FR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fr-FR" sz="1400" dirty="0"/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fr-FR" sz="1400" b="1" dirty="0"/>
                  <a:t>Modèle linéaire mixed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muscles ?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/>
                  <a:t>Effet du type de tâches ?</a:t>
                </a:r>
              </a:p>
            </p:txBody>
          </p:sp>
        </mc:Choice>
        <mc:Fallback xmlns="">
          <p:sp>
            <p:nvSpPr>
              <p:cNvPr id="74" name="Espace réservé du contenu 2">
                <a:extLst>
                  <a:ext uri="{FF2B5EF4-FFF2-40B4-BE49-F238E27FC236}">
                    <a16:creationId xmlns:a16="http://schemas.microsoft.com/office/drawing/2014/main" id="{43086AA4-8C66-45BC-B493-AD25784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24" y="2598511"/>
                <a:ext cx="2678809" cy="2006421"/>
              </a:xfrm>
              <a:prstGeom prst="rect">
                <a:avLst/>
              </a:prstGeom>
              <a:blipFill>
                <a:blip r:embed="rId7"/>
                <a:stretch>
                  <a:fillRect l="-456" b="-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CA39D8E-8ECE-4E08-A4D4-131C36B12E68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Stylohyoid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digastric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recruitment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pattern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In: IRBM (2023). Submitted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6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ZoneTexte 85">
            <a:extLst>
              <a:ext uri="{FF2B5EF4-FFF2-40B4-BE49-F238E27FC236}">
                <a16:creationId xmlns:a16="http://schemas.microsoft.com/office/drawing/2014/main" id="{06891883-13BF-45CE-8CD6-EA83003A7BDB}"/>
              </a:ext>
            </a:extLst>
          </p:cNvPr>
          <p:cNvSpPr txBox="1"/>
          <p:nvPr/>
        </p:nvSpPr>
        <p:spPr>
          <a:xfrm>
            <a:off x="4556047" y="1277661"/>
            <a:ext cx="895231" cy="215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/>
              <a:t>SH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59" name="Espace réservé du numéro de diapositive 58">
            <a:extLst>
              <a:ext uri="{FF2B5EF4-FFF2-40B4-BE49-F238E27FC236}">
                <a16:creationId xmlns:a16="http://schemas.microsoft.com/office/drawing/2014/main" id="{82167A53-69FB-4A11-98C4-5334A8FF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4505A58F-4E47-4717-B33F-7890EFB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modes de recrutements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BB6A4C6-5F39-45FE-9061-55C99996B580}"/>
              </a:ext>
            </a:extLst>
          </p:cNvPr>
          <p:cNvGrpSpPr/>
          <p:nvPr/>
        </p:nvGrpSpPr>
        <p:grpSpPr>
          <a:xfrm>
            <a:off x="1244413" y="1494760"/>
            <a:ext cx="4313685" cy="2927363"/>
            <a:chOff x="1244413" y="1527779"/>
            <a:chExt cx="4313685" cy="292736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863F9B6-0A55-475B-91FC-A5D9035E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" y="1804187"/>
              <a:ext cx="3976948" cy="2412247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0289918-DE59-4632-BDCE-CFA8B5B07FB8}"/>
                </a:ext>
              </a:extLst>
            </p:cNvPr>
            <p:cNvSpPr txBox="1"/>
            <p:nvPr/>
          </p:nvSpPr>
          <p:spPr>
            <a:xfrm rot="16200000">
              <a:off x="134407" y="2789746"/>
              <a:ext cx="252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Amplitude RMS normalisée (%)</a:t>
              </a:r>
              <a:endParaRPr lang="en-GB" sz="1400" dirty="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B0DAF63-05A9-4FE4-80E4-307EAF98D8BD}"/>
                </a:ext>
              </a:extLst>
            </p:cNvPr>
            <p:cNvSpPr txBox="1"/>
            <p:nvPr/>
          </p:nvSpPr>
          <p:spPr>
            <a:xfrm>
              <a:off x="2147615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salive</a:t>
              </a:r>
              <a:endParaRPr lang="en-GB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107BBB8-6603-46DC-A1A9-B777B8FB0C9A}"/>
                </a:ext>
              </a:extLst>
            </p:cNvPr>
            <p:cNvSpPr txBox="1"/>
            <p:nvPr/>
          </p:nvSpPr>
          <p:spPr>
            <a:xfrm>
              <a:off x="2956964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eau</a:t>
              </a:r>
              <a:endParaRPr lang="en-GB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752F87C-1B79-492C-9A6A-1FEC0DD69202}"/>
                </a:ext>
              </a:extLst>
            </p:cNvPr>
            <p:cNvSpPr txBox="1"/>
            <p:nvPr/>
          </p:nvSpPr>
          <p:spPr>
            <a:xfrm>
              <a:off x="3766313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épais</a:t>
              </a:r>
              <a:endParaRPr lang="en-GB" sz="1400" dirty="0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0FA061C8-52D6-4806-BB82-5475DCDEEB3C}"/>
                </a:ext>
              </a:extLst>
            </p:cNvPr>
            <p:cNvSpPr txBox="1"/>
            <p:nvPr/>
          </p:nvSpPr>
          <p:spPr>
            <a:xfrm>
              <a:off x="4575662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solide</a:t>
              </a:r>
              <a:endParaRPr lang="en-GB" sz="14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CBDCB148-4585-4DB3-84AE-4762F3AAE94B}"/>
                </a:ext>
              </a:extLst>
            </p:cNvPr>
            <p:cNvSpPr txBox="1"/>
            <p:nvPr/>
          </p:nvSpPr>
          <p:spPr>
            <a:xfrm>
              <a:off x="3055746" y="1527779"/>
              <a:ext cx="993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maximum</a:t>
              </a:r>
              <a:endParaRPr lang="en-GB" sz="1400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D804129-B477-427D-B5C6-E613EBE22574}"/>
              </a:ext>
            </a:extLst>
          </p:cNvPr>
          <p:cNvGrpSpPr/>
          <p:nvPr/>
        </p:nvGrpSpPr>
        <p:grpSpPr>
          <a:xfrm>
            <a:off x="6317091" y="1494760"/>
            <a:ext cx="4293759" cy="2927363"/>
            <a:chOff x="6022495" y="1527779"/>
            <a:chExt cx="4293759" cy="292736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81A65A9-C858-4225-8449-21F5B1D2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5826" y="1800674"/>
              <a:ext cx="3970428" cy="2425286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CA1A1CF-2B59-43CE-A52B-763A6E3369FA}"/>
                </a:ext>
              </a:extLst>
            </p:cNvPr>
            <p:cNvSpPr txBox="1"/>
            <p:nvPr/>
          </p:nvSpPr>
          <p:spPr>
            <a:xfrm rot="16200000">
              <a:off x="4912489" y="2798986"/>
              <a:ext cx="252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Amplitude RMS normalisée (%)</a:t>
              </a:r>
              <a:endParaRPr lang="en-GB" sz="1400" dirty="0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7080113C-D0C8-4D18-B5DF-21DD0E7F6424}"/>
                </a:ext>
              </a:extLst>
            </p:cNvPr>
            <p:cNvSpPr txBox="1"/>
            <p:nvPr/>
          </p:nvSpPr>
          <p:spPr>
            <a:xfrm>
              <a:off x="7834239" y="1527779"/>
              <a:ext cx="993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moyenne</a:t>
              </a:r>
              <a:endParaRPr lang="en-GB" sz="14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D02F0F2B-02B1-4654-8E3B-AC40C49E316D}"/>
                </a:ext>
              </a:extLst>
            </p:cNvPr>
            <p:cNvSpPr txBox="1"/>
            <p:nvPr/>
          </p:nvSpPr>
          <p:spPr>
            <a:xfrm>
              <a:off x="6919464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salive</a:t>
              </a:r>
              <a:endParaRPr lang="en-GB" sz="14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40BF1788-EEAB-455F-AA66-982F04274656}"/>
                </a:ext>
              </a:extLst>
            </p:cNvPr>
            <p:cNvSpPr txBox="1"/>
            <p:nvPr/>
          </p:nvSpPr>
          <p:spPr>
            <a:xfrm>
              <a:off x="7728813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eau</a:t>
              </a:r>
              <a:endParaRPr lang="en-GB" sz="1400" dirty="0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2376C980-7D5E-4383-B727-B9D7E16B3963}"/>
                </a:ext>
              </a:extLst>
            </p:cNvPr>
            <p:cNvSpPr txBox="1"/>
            <p:nvPr/>
          </p:nvSpPr>
          <p:spPr>
            <a:xfrm>
              <a:off x="8538162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épais</a:t>
              </a:r>
              <a:endParaRPr lang="en-GB" sz="14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42929E7F-63F8-4A65-BC5C-707B968B9EAF}"/>
                </a:ext>
              </a:extLst>
            </p:cNvPr>
            <p:cNvSpPr txBox="1"/>
            <p:nvPr/>
          </p:nvSpPr>
          <p:spPr>
            <a:xfrm>
              <a:off x="9347511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solide</a:t>
              </a:r>
              <a:endParaRPr lang="en-GB" sz="1400" dirty="0"/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1FC73332-E778-4181-BF40-529ECCC16289}"/>
              </a:ext>
            </a:extLst>
          </p:cNvPr>
          <p:cNvSpPr txBox="1"/>
          <p:nvPr/>
        </p:nvSpPr>
        <p:spPr>
          <a:xfrm>
            <a:off x="1581151" y="4633726"/>
            <a:ext cx="9029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rgbClr val="16223A"/>
                </a:solidFill>
              </a:rPr>
              <a:t>Normalisation: pour chaque sujet, les signaux RMS sont divisés par la </a:t>
            </a:r>
            <a:r>
              <a:rPr lang="fr-FR" sz="1600" b="1" dirty="0">
                <a:solidFill>
                  <a:srgbClr val="16223A"/>
                </a:solidFill>
              </a:rPr>
              <a:t>valeur maximale issue de </a:t>
            </a:r>
          </a:p>
          <a:p>
            <a:pPr algn="ctr"/>
            <a:r>
              <a:rPr lang="fr-FR" sz="1600" b="1" dirty="0">
                <a:solidFill>
                  <a:srgbClr val="16223A"/>
                </a:solidFill>
              </a:rPr>
              <a:t>l’ensemble des déglutitions</a:t>
            </a:r>
            <a:r>
              <a:rPr lang="fr-FR" sz="1600" dirty="0">
                <a:solidFill>
                  <a:srgbClr val="16223A"/>
                </a:solidFill>
              </a:rPr>
              <a:t>, au sein des </a:t>
            </a:r>
            <a:r>
              <a:rPr lang="fr-FR" sz="1600" b="1" dirty="0">
                <a:solidFill>
                  <a:srgbClr val="16223A"/>
                </a:solidFill>
              </a:rPr>
              <a:t>muscles stylohyoïdien et digastrique postérieur.</a:t>
            </a:r>
          </a:p>
        </p:txBody>
      </p:sp>
      <p:sp>
        <p:nvSpPr>
          <p:cNvPr id="70" name="Espace réservé du contenu 2">
            <a:extLst>
              <a:ext uri="{FF2B5EF4-FFF2-40B4-BE49-F238E27FC236}">
                <a16:creationId xmlns:a16="http://schemas.microsoft.com/office/drawing/2014/main" id="{35788615-EFF7-48FB-AE5E-6BDD6FBD9E88}"/>
              </a:ext>
            </a:extLst>
          </p:cNvPr>
          <p:cNvSpPr txBox="1">
            <a:spLocks/>
          </p:cNvSpPr>
          <p:nvPr/>
        </p:nvSpPr>
        <p:spPr>
          <a:xfrm>
            <a:off x="1581151" y="5333967"/>
            <a:ext cx="8149176" cy="593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Le digastrique postérieur possède l’amplitude la plus petite.</a:t>
            </a:r>
          </a:p>
          <a:p>
            <a:r>
              <a:rPr lang="fr-FR" sz="1600" dirty="0"/>
              <a:t>Le stylohyoïdien ne montre aucune variation significative en fonction du bol alimentaire,</a:t>
            </a:r>
            <a:endParaRPr lang="fr-FR" sz="1200" dirty="0"/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7A94CA2B-8531-4C5E-ADFD-1F5A2FD98263}"/>
              </a:ext>
            </a:extLst>
          </p:cNvPr>
          <p:cNvSpPr/>
          <p:nvPr/>
        </p:nvSpPr>
        <p:spPr>
          <a:xfrm>
            <a:off x="4170426" y="1254553"/>
            <a:ext cx="437516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E598FDDC-793C-468F-A794-92967EB4C9C5}"/>
              </a:ext>
            </a:extLst>
          </p:cNvPr>
          <p:cNvGrpSpPr/>
          <p:nvPr/>
        </p:nvGrpSpPr>
        <p:grpSpPr>
          <a:xfrm>
            <a:off x="5440277" y="1272334"/>
            <a:ext cx="1044383" cy="215445"/>
            <a:chOff x="6600829" y="2107126"/>
            <a:chExt cx="1044383" cy="215445"/>
          </a:xfrm>
        </p:grpSpPr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4659298-B71A-41D4-B06A-82E99291B7A8}"/>
                </a:ext>
              </a:extLst>
            </p:cNvPr>
            <p:cNvCxnSpPr/>
            <p:nvPr/>
          </p:nvCxnSpPr>
          <p:spPr>
            <a:xfrm>
              <a:off x="6600829" y="2236152"/>
              <a:ext cx="252000" cy="0"/>
            </a:xfrm>
            <a:prstGeom prst="line">
              <a:avLst/>
            </a:prstGeom>
            <a:ln w="19050">
              <a:solidFill>
                <a:srgbClr val="FF7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23D88B4F-8E51-4E10-9A70-AB8C84F131B1}"/>
                </a:ext>
              </a:extLst>
            </p:cNvPr>
            <p:cNvSpPr txBox="1"/>
            <p:nvPr/>
          </p:nvSpPr>
          <p:spPr>
            <a:xfrm>
              <a:off x="6920543" y="2107126"/>
              <a:ext cx="724669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</a:t>
              </a: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E4D75AD9-D333-4E45-A478-C8D52CFDF514}"/>
              </a:ext>
            </a:extLst>
          </p:cNvPr>
          <p:cNvGrpSpPr/>
          <p:nvPr/>
        </p:nvGrpSpPr>
        <p:grpSpPr>
          <a:xfrm>
            <a:off x="6634394" y="1281980"/>
            <a:ext cx="1984599" cy="215444"/>
            <a:chOff x="7734013" y="2116772"/>
            <a:chExt cx="1984599" cy="215444"/>
          </a:xfrm>
        </p:grpSpPr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6D8F3CB9-6B89-409C-9FDB-B8A4819F87ED}"/>
                </a:ext>
              </a:extLst>
            </p:cNvPr>
            <p:cNvCxnSpPr/>
            <p:nvPr/>
          </p:nvCxnSpPr>
          <p:spPr>
            <a:xfrm>
              <a:off x="7734013" y="2225478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C66BD4EF-2176-4F81-9002-13A036802842}"/>
                </a:ext>
              </a:extLst>
            </p:cNvPr>
            <p:cNvSpPr txBox="1"/>
            <p:nvPr/>
          </p:nvSpPr>
          <p:spPr>
            <a:xfrm>
              <a:off x="8053728" y="2116772"/>
              <a:ext cx="16648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déglutition maximale</a:t>
              </a:r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7C427A1-D61B-4B9B-B0DC-0363D2C0A57B}"/>
              </a:ext>
            </a:extLst>
          </p:cNvPr>
          <p:cNvGrpSpPr/>
          <p:nvPr/>
        </p:nvGrpSpPr>
        <p:grpSpPr>
          <a:xfrm>
            <a:off x="4853355" y="1278170"/>
            <a:ext cx="451292" cy="215445"/>
            <a:chOff x="5372427" y="2112962"/>
            <a:chExt cx="451292" cy="21544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1AAEA8B-BAAC-49FE-83B7-02B53FB0BA52}"/>
                </a:ext>
              </a:extLst>
            </p:cNvPr>
            <p:cNvSpPr/>
            <p:nvPr/>
          </p:nvSpPr>
          <p:spPr>
            <a:xfrm>
              <a:off x="5372427" y="2171101"/>
              <a:ext cx="167218" cy="113667"/>
            </a:xfrm>
            <a:prstGeom prst="rect">
              <a:avLst/>
            </a:prstGeom>
            <a:solidFill>
              <a:srgbClr val="FACCC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D3900577-CCF9-49D7-9775-C63D2039A7D5}"/>
                </a:ext>
              </a:extLst>
            </p:cNvPr>
            <p:cNvSpPr txBox="1"/>
            <p:nvPr/>
          </p:nvSpPr>
          <p:spPr>
            <a:xfrm>
              <a:off x="5607719" y="2112962"/>
              <a:ext cx="216000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PD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31BEF9E-A036-4E63-B960-E0C26A5E51D6}"/>
              </a:ext>
            </a:extLst>
          </p:cNvPr>
          <p:cNvSpPr/>
          <p:nvPr/>
        </p:nvSpPr>
        <p:spPr>
          <a:xfrm>
            <a:off x="4261434" y="1335800"/>
            <a:ext cx="216774" cy="116074"/>
          </a:xfrm>
          <a:prstGeom prst="rect">
            <a:avLst/>
          </a:prstGeom>
          <a:solidFill>
            <a:srgbClr val="CDD9F9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3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B71704C-AFB9-4015-B8FA-6EB8F7FD0B7A}"/>
              </a:ext>
            </a:extLst>
          </p:cNvPr>
          <p:cNvSpPr/>
          <p:nvPr/>
        </p:nvSpPr>
        <p:spPr>
          <a:xfrm>
            <a:off x="2305050" y="1224036"/>
            <a:ext cx="7934325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CBED87CA-199C-47E3-84CC-4C1AFE645DA4}"/>
              </a:ext>
            </a:extLst>
          </p:cNvPr>
          <p:cNvGrpSpPr/>
          <p:nvPr/>
        </p:nvGrpSpPr>
        <p:grpSpPr>
          <a:xfrm>
            <a:off x="2420595" y="1239021"/>
            <a:ext cx="1115627" cy="215445"/>
            <a:chOff x="3506445" y="2104330"/>
            <a:chExt cx="1115627" cy="215445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8C8128B6-1C75-491E-8D31-4366DAB295B4}"/>
                </a:ext>
              </a:extLst>
            </p:cNvPr>
            <p:cNvSpPr/>
            <p:nvPr/>
          </p:nvSpPr>
          <p:spPr>
            <a:xfrm>
              <a:off x="3506445" y="2177688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F81B8BD-8663-4BF1-AA40-706A56F638FF}"/>
                </a:ext>
              </a:extLst>
            </p:cNvPr>
            <p:cNvSpPr txBox="1"/>
            <p:nvPr/>
          </p:nvSpPr>
          <p:spPr>
            <a:xfrm>
              <a:off x="3726841" y="2104330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Acquisitions</a:t>
              </a: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8C2B219-6A04-45A8-8113-7B49C78684D3}"/>
              </a:ext>
            </a:extLst>
          </p:cNvPr>
          <p:cNvGrpSpPr/>
          <p:nvPr/>
        </p:nvGrpSpPr>
        <p:grpSpPr>
          <a:xfrm>
            <a:off x="3685956" y="1247653"/>
            <a:ext cx="1604587" cy="215445"/>
            <a:chOff x="4898363" y="2112962"/>
            <a:chExt cx="1604587" cy="215445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874DA44-0582-4FED-A2A3-FBF92B94C5B6}"/>
                </a:ext>
              </a:extLst>
            </p:cNvPr>
            <p:cNvGrpSpPr/>
            <p:nvPr/>
          </p:nvGrpSpPr>
          <p:grpSpPr>
            <a:xfrm>
              <a:off x="4898363" y="2171101"/>
              <a:ext cx="647384" cy="116074"/>
              <a:chOff x="1976438" y="2177689"/>
              <a:chExt cx="852015" cy="11607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6FB0AE0-FF61-4BA2-B74B-A98EB9E78F08}"/>
                  </a:ext>
                </a:extLst>
              </p:cNvPr>
              <p:cNvSpPr/>
              <p:nvPr/>
            </p:nvSpPr>
            <p:spPr>
              <a:xfrm>
                <a:off x="1976438" y="2177689"/>
                <a:ext cx="285294" cy="116074"/>
              </a:xfrm>
              <a:prstGeom prst="rect">
                <a:avLst/>
              </a:prstGeom>
              <a:solidFill>
                <a:srgbClr val="CDD9F9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3646C03-19CB-40B1-B5E9-378A9A7D5EF9}"/>
                  </a:ext>
                </a:extLst>
              </p:cNvPr>
              <p:cNvSpPr/>
              <p:nvPr/>
            </p:nvSpPr>
            <p:spPr>
              <a:xfrm>
                <a:off x="2257416" y="2177689"/>
                <a:ext cx="285294" cy="116074"/>
              </a:xfrm>
              <a:prstGeom prst="rect">
                <a:avLst/>
              </a:prstGeom>
              <a:solidFill>
                <a:srgbClr val="FACCCC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3F7F28-207B-4CCF-854A-357BFB5A9383}"/>
                  </a:ext>
                </a:extLst>
              </p:cNvPr>
              <p:cNvSpPr/>
              <p:nvPr/>
            </p:nvSpPr>
            <p:spPr>
              <a:xfrm>
                <a:off x="2543159" y="2177689"/>
                <a:ext cx="285294" cy="116074"/>
              </a:xfrm>
              <a:prstGeom prst="rect">
                <a:avLst/>
              </a:prstGeom>
              <a:solidFill>
                <a:srgbClr val="CDE6D9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A2CD38E-54C0-4FC7-9A44-53678E3965A5}"/>
                </a:ext>
              </a:extLst>
            </p:cNvPr>
            <p:cNvSpPr txBox="1"/>
            <p:nvPr/>
          </p:nvSpPr>
          <p:spPr>
            <a:xfrm>
              <a:off x="5607719" y="2112962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Déglutitions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03C0249-1834-4EE2-A455-B30B141F2973}"/>
              </a:ext>
            </a:extLst>
          </p:cNvPr>
          <p:cNvGrpSpPr/>
          <p:nvPr/>
        </p:nvGrpSpPr>
        <p:grpSpPr>
          <a:xfrm>
            <a:off x="5440277" y="1241817"/>
            <a:ext cx="1044383" cy="215445"/>
            <a:chOff x="6600829" y="2107126"/>
            <a:chExt cx="1044383" cy="215445"/>
          </a:xfrm>
        </p:grpSpPr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D14C6B6-FBD9-40BE-B56F-E76DBE77453B}"/>
                </a:ext>
              </a:extLst>
            </p:cNvPr>
            <p:cNvCxnSpPr/>
            <p:nvPr/>
          </p:nvCxnSpPr>
          <p:spPr>
            <a:xfrm>
              <a:off x="6600829" y="2236152"/>
              <a:ext cx="252000" cy="0"/>
            </a:xfrm>
            <a:prstGeom prst="line">
              <a:avLst/>
            </a:prstGeom>
            <a:ln w="19050">
              <a:solidFill>
                <a:srgbClr val="FF7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0E29DE6-B5CD-4678-8817-2D10476A2EFD}"/>
                </a:ext>
              </a:extLst>
            </p:cNvPr>
            <p:cNvSpPr txBox="1"/>
            <p:nvPr/>
          </p:nvSpPr>
          <p:spPr>
            <a:xfrm>
              <a:off x="6920543" y="2107126"/>
              <a:ext cx="724669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moyenne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64B748B-0997-4C88-9C96-E9D8D47FD142}"/>
              </a:ext>
            </a:extLst>
          </p:cNvPr>
          <p:cNvGrpSpPr/>
          <p:nvPr/>
        </p:nvGrpSpPr>
        <p:grpSpPr>
          <a:xfrm>
            <a:off x="6634394" y="1241303"/>
            <a:ext cx="2178337" cy="215444"/>
            <a:chOff x="7734013" y="2106612"/>
            <a:chExt cx="2178337" cy="215444"/>
          </a:xfrm>
        </p:grpSpPr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945FA6A8-584C-4E3D-B8BD-F026D70FC5DA}"/>
                </a:ext>
              </a:extLst>
            </p:cNvPr>
            <p:cNvCxnSpPr/>
            <p:nvPr/>
          </p:nvCxnSpPr>
          <p:spPr>
            <a:xfrm>
              <a:off x="7734013" y="2235638"/>
              <a:ext cx="2520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DC8F8B1-DAD9-44EA-AC0E-CBF79828E444}"/>
                </a:ext>
              </a:extLst>
            </p:cNvPr>
            <p:cNvSpPr txBox="1"/>
            <p:nvPr/>
          </p:nvSpPr>
          <p:spPr>
            <a:xfrm>
              <a:off x="8053727" y="2106612"/>
              <a:ext cx="1858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Niveau de bruit: médiane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0C32F07-23A3-47A3-8A96-AA178515C44E}"/>
              </a:ext>
            </a:extLst>
          </p:cNvPr>
          <p:cNvGrpSpPr/>
          <p:nvPr/>
        </p:nvGrpSpPr>
        <p:grpSpPr>
          <a:xfrm>
            <a:off x="8962466" y="1248042"/>
            <a:ext cx="1173979" cy="215445"/>
            <a:chOff x="10048316" y="2113351"/>
            <a:chExt cx="1173979" cy="2154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594DC42-ADC0-43A5-93BE-B17DA249BC51}"/>
                </a:ext>
              </a:extLst>
            </p:cNvPr>
            <p:cNvSpPr/>
            <p:nvPr/>
          </p:nvSpPr>
          <p:spPr>
            <a:xfrm>
              <a:off x="10048316" y="2171490"/>
              <a:ext cx="216774" cy="116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30AB33F-F3EB-4B78-A7FA-8D23443224F4}"/>
                </a:ext>
              </a:extLst>
            </p:cNvPr>
            <p:cNvSpPr txBox="1"/>
            <p:nvPr/>
          </p:nvSpPr>
          <p:spPr>
            <a:xfrm>
              <a:off x="10327064" y="2113351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Déglutitions</a:t>
              </a:r>
            </a:p>
          </p:txBody>
        </p:sp>
      </p:grpSp>
      <p:sp>
        <p:nvSpPr>
          <p:cNvPr id="59" name="Espace réservé du numéro de diapositive 58">
            <a:extLst>
              <a:ext uri="{FF2B5EF4-FFF2-40B4-BE49-F238E27FC236}">
                <a16:creationId xmlns:a16="http://schemas.microsoft.com/office/drawing/2014/main" id="{82167A53-69FB-4A11-98C4-5334A8FF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4505A58F-4E47-4717-B33F-7890EFB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Étude statistique </a:t>
            </a:r>
            <a:r>
              <a:rPr lang="fr-FR" sz="3400" b="0" dirty="0"/>
              <a:t>– Analyse des modes de recrutements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058919-C5D0-48C9-9177-DF5D90DE4DFB}"/>
              </a:ext>
            </a:extLst>
          </p:cNvPr>
          <p:cNvSpPr txBox="1"/>
          <p:nvPr/>
        </p:nvSpPr>
        <p:spPr>
          <a:xfrm>
            <a:off x="1581151" y="4800975"/>
            <a:ext cx="9029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rgbClr val="16223A"/>
                </a:solidFill>
              </a:rPr>
              <a:t>Normalisation: pour chaque sujet, les signaux RMS sont divisés par la </a:t>
            </a:r>
            <a:r>
              <a:rPr lang="fr-FR" sz="1600" b="1" dirty="0">
                <a:solidFill>
                  <a:srgbClr val="16223A"/>
                </a:solidFill>
              </a:rPr>
              <a:t>valeur maximale issue de </a:t>
            </a:r>
          </a:p>
          <a:p>
            <a:pPr algn="ctr"/>
            <a:r>
              <a:rPr lang="fr-FR" sz="1600" b="1" dirty="0">
                <a:solidFill>
                  <a:srgbClr val="16223A"/>
                </a:solidFill>
              </a:rPr>
              <a:t>l’ensemble des déglutitions</a:t>
            </a:r>
            <a:r>
              <a:rPr lang="fr-FR" sz="1600" dirty="0">
                <a:solidFill>
                  <a:srgbClr val="16223A"/>
                </a:solidFill>
              </a:rPr>
              <a:t>, au sein du </a:t>
            </a:r>
            <a:r>
              <a:rPr lang="fr-FR" sz="1600" b="1" dirty="0">
                <a:solidFill>
                  <a:srgbClr val="16223A"/>
                </a:solidFill>
              </a:rPr>
              <a:t>muscle considéré.</a:t>
            </a:r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BB91D51E-88BA-4739-9758-9948115C860A}"/>
              </a:ext>
            </a:extLst>
          </p:cNvPr>
          <p:cNvSpPr txBox="1">
            <a:spLocks/>
          </p:cNvSpPr>
          <p:nvPr/>
        </p:nvSpPr>
        <p:spPr>
          <a:xfrm>
            <a:off x="1581151" y="5391845"/>
            <a:ext cx="8615248" cy="593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Prédisposition claire du stylohyoïdien pour la déglutition. Tendance pour le digastrique postérieur</a:t>
            </a:r>
          </a:p>
          <a:p>
            <a:r>
              <a:rPr lang="fr-FR" sz="1600" dirty="0"/>
              <a:t>Pas de tendance claire pour les muscles sous-mandibulaires</a:t>
            </a:r>
            <a:endParaRPr lang="fr-FR" sz="12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694C44C-14E6-46D7-A45A-7039DC9B570C}"/>
              </a:ext>
            </a:extLst>
          </p:cNvPr>
          <p:cNvGrpSpPr/>
          <p:nvPr/>
        </p:nvGrpSpPr>
        <p:grpSpPr>
          <a:xfrm>
            <a:off x="281891" y="1520744"/>
            <a:ext cx="3929785" cy="3138398"/>
            <a:chOff x="281891" y="1511219"/>
            <a:chExt cx="3929785" cy="313839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C530CA4-1AD7-4E92-8423-B6D2DC4F6BCA}"/>
                </a:ext>
              </a:extLst>
            </p:cNvPr>
            <p:cNvGrpSpPr/>
            <p:nvPr/>
          </p:nvGrpSpPr>
          <p:grpSpPr>
            <a:xfrm>
              <a:off x="281891" y="1511219"/>
              <a:ext cx="3780337" cy="3138398"/>
              <a:chOff x="262841" y="1511219"/>
              <a:chExt cx="3780337" cy="3138398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CBCC430A-578A-4DC7-8251-9002915B87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292"/>
              <a:stretch/>
            </p:blipFill>
            <p:spPr>
              <a:xfrm>
                <a:off x="587178" y="1650734"/>
                <a:ext cx="3456000" cy="2369883"/>
              </a:xfrm>
              <a:prstGeom prst="rect">
                <a:avLst/>
              </a:prstGeom>
            </p:spPr>
          </p:pic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EAFCABA5-1CF2-4007-A6B9-54A861857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1630" y="4055937"/>
                <a:ext cx="3240000" cy="593680"/>
              </a:xfrm>
              <a:prstGeom prst="rect">
                <a:avLst/>
              </a:prstGeom>
            </p:spPr>
          </p:pic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356CBE95-79A5-4EED-8899-5C2F81B4DADE}"/>
                  </a:ext>
                </a:extLst>
              </p:cNvPr>
              <p:cNvSpPr txBox="1"/>
              <p:nvPr/>
            </p:nvSpPr>
            <p:spPr>
              <a:xfrm rot="16200000">
                <a:off x="-847165" y="2621225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8C2FF933-C228-4BBA-8BEB-04875140115D}"/>
                </a:ext>
              </a:extLst>
            </p:cNvPr>
            <p:cNvSpPr txBox="1"/>
            <p:nvPr/>
          </p:nvSpPr>
          <p:spPr>
            <a:xfrm>
              <a:off x="2969884" y="1648856"/>
              <a:ext cx="1241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0073E9B-4DB2-4B2D-84F5-E2DCEE5FA426}"/>
              </a:ext>
            </a:extLst>
          </p:cNvPr>
          <p:cNvGrpSpPr/>
          <p:nvPr/>
        </p:nvGrpSpPr>
        <p:grpSpPr>
          <a:xfrm>
            <a:off x="4271182" y="1520743"/>
            <a:ext cx="3841414" cy="3139263"/>
            <a:chOff x="4271182" y="1511218"/>
            <a:chExt cx="3841414" cy="313926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FF2AFBE-9BFF-48FC-91BB-54F4D13F65F1}"/>
                </a:ext>
              </a:extLst>
            </p:cNvPr>
            <p:cNvGrpSpPr/>
            <p:nvPr/>
          </p:nvGrpSpPr>
          <p:grpSpPr>
            <a:xfrm>
              <a:off x="4271182" y="1511218"/>
              <a:ext cx="3727412" cy="3139263"/>
              <a:chOff x="4096588" y="1511218"/>
              <a:chExt cx="3727412" cy="3139263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B3F34A5-9792-40CE-9374-8E343DAC72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1292"/>
              <a:stretch/>
            </p:blipFill>
            <p:spPr>
              <a:xfrm>
                <a:off x="4368000" y="1650734"/>
                <a:ext cx="3456000" cy="2369883"/>
              </a:xfrm>
              <a:prstGeom prst="rect">
                <a:avLst/>
              </a:prstGeom>
            </p:spPr>
          </p:pic>
          <p:pic>
            <p:nvPicPr>
              <p:cNvPr id="34" name="Graphique 33">
                <a:extLst>
                  <a:ext uri="{FF2B5EF4-FFF2-40B4-BE49-F238E27FC236}">
                    <a16:creationId xmlns:a16="http://schemas.microsoft.com/office/drawing/2014/main" id="{5391860A-5A10-4B8B-B9B0-0C8E0C6F1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522039" y="4055936"/>
                <a:ext cx="3240000" cy="594545"/>
              </a:xfrm>
              <a:prstGeom prst="rect">
                <a:avLst/>
              </a:prstGeom>
            </p:spPr>
          </p:pic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CDE4D2E-9D20-4E1E-B7BD-41B313EE53D8}"/>
                  </a:ext>
                </a:extLst>
              </p:cNvPr>
              <p:cNvSpPr txBox="1"/>
              <p:nvPr/>
            </p:nvSpPr>
            <p:spPr>
              <a:xfrm rot="16200000">
                <a:off x="2986582" y="2621224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7C804B31-2AE6-464B-B8A3-28CC62ED3E13}"/>
                </a:ext>
              </a:extLst>
            </p:cNvPr>
            <p:cNvSpPr txBox="1"/>
            <p:nvPr/>
          </p:nvSpPr>
          <p:spPr>
            <a:xfrm>
              <a:off x="6295727" y="1643707"/>
              <a:ext cx="1816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 postérieur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B7BE69A-BD26-44FD-B043-DB97CD62A182}"/>
              </a:ext>
            </a:extLst>
          </p:cNvPr>
          <p:cNvGrpSpPr/>
          <p:nvPr/>
        </p:nvGrpSpPr>
        <p:grpSpPr>
          <a:xfrm>
            <a:off x="8207548" y="1520247"/>
            <a:ext cx="3879677" cy="3139545"/>
            <a:chOff x="8207548" y="1510722"/>
            <a:chExt cx="3879677" cy="3139545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0DF2F885-0E76-4BCB-BCA3-FE280A9EE589}"/>
                </a:ext>
              </a:extLst>
            </p:cNvPr>
            <p:cNvGrpSpPr/>
            <p:nvPr/>
          </p:nvGrpSpPr>
          <p:grpSpPr>
            <a:xfrm>
              <a:off x="8207548" y="1510722"/>
              <a:ext cx="3702562" cy="3139545"/>
              <a:chOff x="7930836" y="1511219"/>
              <a:chExt cx="3702562" cy="3139545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E800F5B1-DC22-4E86-93C6-202CC9C97E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1291"/>
              <a:stretch/>
            </p:blipFill>
            <p:spPr>
              <a:xfrm>
                <a:off x="8177398" y="1644204"/>
                <a:ext cx="3456000" cy="2370321"/>
              </a:xfrm>
              <a:prstGeom prst="rect">
                <a:avLst/>
              </a:prstGeom>
            </p:spPr>
          </p:pic>
          <p:pic>
            <p:nvPicPr>
              <p:cNvPr id="35" name="Graphique 34">
                <a:extLst>
                  <a:ext uri="{FF2B5EF4-FFF2-40B4-BE49-F238E27FC236}">
                    <a16:creationId xmlns:a16="http://schemas.microsoft.com/office/drawing/2014/main" id="{798FE222-AC98-4AF8-BF54-62390DAC2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49617" y="4057167"/>
                <a:ext cx="3420000" cy="593597"/>
              </a:xfrm>
              <a:prstGeom prst="rect">
                <a:avLst/>
              </a:prstGeom>
            </p:spPr>
          </p:pic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EE78F58-3FB6-4BC4-8BC1-5B06FA9F4EDF}"/>
                  </a:ext>
                </a:extLst>
              </p:cNvPr>
              <p:cNvSpPr txBox="1"/>
              <p:nvPr/>
            </p:nvSpPr>
            <p:spPr>
              <a:xfrm rot="16200000">
                <a:off x="6820830" y="2621225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A23B837-71E2-4A6B-B925-6EC022756EFE}"/>
                </a:ext>
              </a:extLst>
            </p:cNvPr>
            <p:cNvSpPr txBox="1"/>
            <p:nvPr/>
          </p:nvSpPr>
          <p:spPr>
            <a:xfrm>
              <a:off x="10382251" y="1649748"/>
              <a:ext cx="170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89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1058EDA-1D4A-49FD-9D6C-295257EA170D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2357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DCD1C7AE-BEF1-45B1-AD00-A33C1BAC7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006627" y="1634034"/>
            <a:ext cx="2705120" cy="3001164"/>
          </a:xfrm>
          <a:prstGeom prst="rect">
            <a:avLst/>
          </a:prstGeom>
        </p:spPr>
      </p:pic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DE04F87-3CB2-408F-B63A-7840F5B656E7}"/>
              </a:ext>
            </a:extLst>
          </p:cNvPr>
          <p:cNvSpPr/>
          <p:nvPr/>
        </p:nvSpPr>
        <p:spPr>
          <a:xfrm>
            <a:off x="7474053" y="3685648"/>
            <a:ext cx="357376" cy="936850"/>
          </a:xfrm>
          <a:custGeom>
            <a:avLst/>
            <a:gdLst>
              <a:gd name="connsiteX0" fmla="*/ 53873 w 346082"/>
              <a:gd name="connsiteY0" fmla="*/ 1084425 h 1089749"/>
              <a:gd name="connsiteX1" fmla="*/ 1486 w 346082"/>
              <a:gd name="connsiteY1" fmla="*/ 1072519 h 1089749"/>
              <a:gd name="connsiteX2" fmla="*/ 25298 w 346082"/>
              <a:gd name="connsiteY2" fmla="*/ 941550 h 1089749"/>
              <a:gd name="connsiteX3" fmla="*/ 134836 w 346082"/>
              <a:gd name="connsiteY3" fmla="*/ 379575 h 1089749"/>
              <a:gd name="connsiteX4" fmla="*/ 194367 w 346082"/>
              <a:gd name="connsiteY4" fmla="*/ 43819 h 1089749"/>
              <a:gd name="connsiteX5" fmla="*/ 227705 w 346082"/>
              <a:gd name="connsiteY5" fmla="*/ 3338 h 1089749"/>
              <a:gd name="connsiteX6" fmla="*/ 339623 w 346082"/>
              <a:gd name="connsiteY6" fmla="*/ 12863 h 1089749"/>
              <a:gd name="connsiteX7" fmla="*/ 327717 w 346082"/>
              <a:gd name="connsiteY7" fmla="*/ 96206 h 1089749"/>
              <a:gd name="connsiteX8" fmla="*/ 287236 w 346082"/>
              <a:gd name="connsiteY8" fmla="*/ 210506 h 1089749"/>
              <a:gd name="connsiteX9" fmla="*/ 232467 w 346082"/>
              <a:gd name="connsiteY9" fmla="*/ 436725 h 1089749"/>
              <a:gd name="connsiteX10" fmla="*/ 230086 w 346082"/>
              <a:gd name="connsiteY10" fmla="*/ 539119 h 1089749"/>
              <a:gd name="connsiteX11" fmla="*/ 163411 w 346082"/>
              <a:gd name="connsiteY11" fmla="*/ 743906 h 1089749"/>
              <a:gd name="connsiteX12" fmla="*/ 101498 w 346082"/>
              <a:gd name="connsiteY12" fmla="*/ 1036800 h 1089749"/>
              <a:gd name="connsiteX13" fmla="*/ 53873 w 346082"/>
              <a:gd name="connsiteY13" fmla="*/ 1084425 h 108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6082" h="1089749">
                <a:moveTo>
                  <a:pt x="53873" y="1084425"/>
                </a:moveTo>
                <a:cubicBezTo>
                  <a:pt x="37204" y="1090378"/>
                  <a:pt x="6248" y="1096331"/>
                  <a:pt x="1486" y="1072519"/>
                </a:cubicBezTo>
                <a:cubicBezTo>
                  <a:pt x="-3276" y="1048707"/>
                  <a:pt x="3073" y="1057041"/>
                  <a:pt x="25298" y="941550"/>
                </a:cubicBezTo>
                <a:cubicBezTo>
                  <a:pt x="47523" y="826059"/>
                  <a:pt x="106658" y="529197"/>
                  <a:pt x="134836" y="379575"/>
                </a:cubicBezTo>
                <a:cubicBezTo>
                  <a:pt x="163014" y="229953"/>
                  <a:pt x="178889" y="106525"/>
                  <a:pt x="194367" y="43819"/>
                </a:cubicBezTo>
                <a:cubicBezTo>
                  <a:pt x="209845" y="-18887"/>
                  <a:pt x="203496" y="8497"/>
                  <a:pt x="227705" y="3338"/>
                </a:cubicBezTo>
                <a:cubicBezTo>
                  <a:pt x="251914" y="-1821"/>
                  <a:pt x="322954" y="-2615"/>
                  <a:pt x="339623" y="12863"/>
                </a:cubicBezTo>
                <a:cubicBezTo>
                  <a:pt x="356292" y="28341"/>
                  <a:pt x="336448" y="63266"/>
                  <a:pt x="327717" y="96206"/>
                </a:cubicBezTo>
                <a:cubicBezTo>
                  <a:pt x="318986" y="129146"/>
                  <a:pt x="303111" y="153753"/>
                  <a:pt x="287236" y="210506"/>
                </a:cubicBezTo>
                <a:cubicBezTo>
                  <a:pt x="271361" y="267259"/>
                  <a:pt x="241992" y="381956"/>
                  <a:pt x="232467" y="436725"/>
                </a:cubicBezTo>
                <a:cubicBezTo>
                  <a:pt x="222942" y="491494"/>
                  <a:pt x="241595" y="487922"/>
                  <a:pt x="230086" y="539119"/>
                </a:cubicBezTo>
                <a:cubicBezTo>
                  <a:pt x="218577" y="590316"/>
                  <a:pt x="184842" y="660959"/>
                  <a:pt x="163411" y="743906"/>
                </a:cubicBezTo>
                <a:cubicBezTo>
                  <a:pt x="141980" y="826853"/>
                  <a:pt x="113801" y="979650"/>
                  <a:pt x="101498" y="1036800"/>
                </a:cubicBezTo>
                <a:cubicBezTo>
                  <a:pt x="89195" y="1093950"/>
                  <a:pt x="70542" y="1078472"/>
                  <a:pt x="53873" y="1084425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Le larynx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5F62C7-36E8-43E9-9653-1838EAAF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" r="698" b="38"/>
          <a:stretch/>
        </p:blipFill>
        <p:spPr>
          <a:xfrm>
            <a:off x="2461202" y="1625675"/>
            <a:ext cx="2978069" cy="3017882"/>
          </a:xfrm>
          <a:prstGeom prst="rect">
            <a:avLst/>
          </a:prstGeom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CD2E9644-D904-46F1-8240-35D5950ED18D}"/>
              </a:ext>
            </a:extLst>
          </p:cNvPr>
          <p:cNvSpPr/>
          <p:nvPr/>
        </p:nvSpPr>
        <p:spPr>
          <a:xfrm>
            <a:off x="7720087" y="3158430"/>
            <a:ext cx="733350" cy="996642"/>
          </a:xfrm>
          <a:custGeom>
            <a:avLst/>
            <a:gdLst>
              <a:gd name="connsiteX0" fmla="*/ 229815 w 675296"/>
              <a:gd name="connsiteY0" fmla="*/ 22016 h 1063479"/>
              <a:gd name="connsiteX1" fmla="*/ 320302 w 675296"/>
              <a:gd name="connsiteY1" fmla="*/ 143460 h 1063479"/>
              <a:gd name="connsiteX2" fmla="*/ 625102 w 675296"/>
              <a:gd name="connsiteY2" fmla="*/ 238710 h 1063479"/>
              <a:gd name="connsiteX3" fmla="*/ 672727 w 675296"/>
              <a:gd name="connsiteY3" fmla="*/ 362535 h 1063479"/>
              <a:gd name="connsiteX4" fmla="*/ 601290 w 675296"/>
              <a:gd name="connsiteY4" fmla="*/ 522078 h 1063479"/>
              <a:gd name="connsiteX5" fmla="*/ 572715 w 675296"/>
              <a:gd name="connsiteY5" fmla="*/ 679241 h 1063479"/>
              <a:gd name="connsiteX6" fmla="*/ 363165 w 675296"/>
              <a:gd name="connsiteY6" fmla="*/ 1031666 h 1063479"/>
              <a:gd name="connsiteX7" fmla="*/ 246483 w 675296"/>
              <a:gd name="connsiteY7" fmla="*/ 1041191 h 1063479"/>
              <a:gd name="connsiteX8" fmla="*/ 1215 w 675296"/>
              <a:gd name="connsiteY8" fmla="*/ 981660 h 1063479"/>
              <a:gd name="connsiteX9" fmla="*/ 151233 w 675296"/>
              <a:gd name="connsiteY9" fmla="*/ 474453 h 1063479"/>
              <a:gd name="connsiteX10" fmla="*/ 129802 w 675296"/>
              <a:gd name="connsiteY10" fmla="*/ 105360 h 1063479"/>
              <a:gd name="connsiteX11" fmla="*/ 172665 w 675296"/>
              <a:gd name="connsiteY11" fmla="*/ 7728 h 1063479"/>
              <a:gd name="connsiteX12" fmla="*/ 229815 w 675296"/>
              <a:gd name="connsiteY12" fmla="*/ 22016 h 10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296" h="1063479">
                <a:moveTo>
                  <a:pt x="229815" y="22016"/>
                </a:moveTo>
                <a:cubicBezTo>
                  <a:pt x="254421" y="44638"/>
                  <a:pt x="254421" y="107344"/>
                  <a:pt x="320302" y="143460"/>
                </a:cubicBezTo>
                <a:cubicBezTo>
                  <a:pt x="386183" y="179576"/>
                  <a:pt x="566365" y="202198"/>
                  <a:pt x="625102" y="238710"/>
                </a:cubicBezTo>
                <a:cubicBezTo>
                  <a:pt x="683839" y="275222"/>
                  <a:pt x="676696" y="315307"/>
                  <a:pt x="672727" y="362535"/>
                </a:cubicBezTo>
                <a:cubicBezTo>
                  <a:pt x="668758" y="409763"/>
                  <a:pt x="617959" y="469294"/>
                  <a:pt x="601290" y="522078"/>
                </a:cubicBezTo>
                <a:cubicBezTo>
                  <a:pt x="584621" y="574862"/>
                  <a:pt x="612403" y="594310"/>
                  <a:pt x="572715" y="679241"/>
                </a:cubicBezTo>
                <a:cubicBezTo>
                  <a:pt x="533028" y="764172"/>
                  <a:pt x="417537" y="971341"/>
                  <a:pt x="363165" y="1031666"/>
                </a:cubicBezTo>
                <a:cubicBezTo>
                  <a:pt x="308793" y="1091991"/>
                  <a:pt x="306808" y="1049525"/>
                  <a:pt x="246483" y="1041191"/>
                </a:cubicBezTo>
                <a:cubicBezTo>
                  <a:pt x="186158" y="1032857"/>
                  <a:pt x="17090" y="1076116"/>
                  <a:pt x="1215" y="981660"/>
                </a:cubicBezTo>
                <a:cubicBezTo>
                  <a:pt x="-14660" y="887204"/>
                  <a:pt x="129802" y="620503"/>
                  <a:pt x="151233" y="474453"/>
                </a:cubicBezTo>
                <a:cubicBezTo>
                  <a:pt x="172664" y="328403"/>
                  <a:pt x="126230" y="183147"/>
                  <a:pt x="129802" y="105360"/>
                </a:cubicBezTo>
                <a:cubicBezTo>
                  <a:pt x="133374" y="27573"/>
                  <a:pt x="155203" y="22015"/>
                  <a:pt x="172665" y="7728"/>
                </a:cubicBezTo>
                <a:cubicBezTo>
                  <a:pt x="190127" y="-6559"/>
                  <a:pt x="205209" y="-606"/>
                  <a:pt x="229815" y="22016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9462AAC-267D-4D8C-8610-71CFA65B36AE}"/>
              </a:ext>
            </a:extLst>
          </p:cNvPr>
          <p:cNvSpPr/>
          <p:nvPr/>
        </p:nvSpPr>
        <p:spPr>
          <a:xfrm>
            <a:off x="7892707" y="3169756"/>
            <a:ext cx="504000" cy="481592"/>
          </a:xfrm>
          <a:custGeom>
            <a:avLst/>
            <a:gdLst>
              <a:gd name="connsiteX0" fmla="*/ 1561 w 419171"/>
              <a:gd name="connsiteY0" fmla="*/ 59725 h 510769"/>
              <a:gd name="connsiteX1" fmla="*/ 13467 w 419171"/>
              <a:gd name="connsiteY1" fmla="*/ 152593 h 510769"/>
              <a:gd name="connsiteX2" fmla="*/ 61092 w 419171"/>
              <a:gd name="connsiteY2" fmla="*/ 257368 h 510769"/>
              <a:gd name="connsiteX3" fmla="*/ 75380 w 419171"/>
              <a:gd name="connsiteY3" fmla="*/ 281181 h 510769"/>
              <a:gd name="connsiteX4" fmla="*/ 144436 w 419171"/>
              <a:gd name="connsiteY4" fmla="*/ 350237 h 510769"/>
              <a:gd name="connsiteX5" fmla="*/ 189680 w 419171"/>
              <a:gd name="connsiteY5" fmla="*/ 443106 h 510769"/>
              <a:gd name="connsiteX6" fmla="*/ 246830 w 419171"/>
              <a:gd name="connsiteY6" fmla="*/ 505018 h 510769"/>
              <a:gd name="connsiteX7" fmla="*/ 415898 w 419171"/>
              <a:gd name="connsiteY7" fmla="*/ 295468 h 510769"/>
              <a:gd name="connsiteX8" fmla="*/ 344461 w 419171"/>
              <a:gd name="connsiteY8" fmla="*/ 216887 h 510769"/>
              <a:gd name="connsiteX9" fmla="*/ 175392 w 419171"/>
              <a:gd name="connsiteY9" fmla="*/ 159737 h 510769"/>
              <a:gd name="connsiteX10" fmla="*/ 42042 w 419171"/>
              <a:gd name="connsiteY10" fmla="*/ 4956 h 510769"/>
              <a:gd name="connsiteX11" fmla="*/ 1561 w 419171"/>
              <a:gd name="connsiteY11" fmla="*/ 59725 h 51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171" h="510769">
                <a:moveTo>
                  <a:pt x="1561" y="59725"/>
                </a:moveTo>
                <a:cubicBezTo>
                  <a:pt x="-3201" y="84331"/>
                  <a:pt x="3545" y="119653"/>
                  <a:pt x="13467" y="152593"/>
                </a:cubicBezTo>
                <a:cubicBezTo>
                  <a:pt x="23389" y="185533"/>
                  <a:pt x="50773" y="235937"/>
                  <a:pt x="61092" y="257368"/>
                </a:cubicBezTo>
                <a:cubicBezTo>
                  <a:pt x="71411" y="278799"/>
                  <a:pt x="61489" y="265703"/>
                  <a:pt x="75380" y="281181"/>
                </a:cubicBezTo>
                <a:cubicBezTo>
                  <a:pt x="89271" y="296659"/>
                  <a:pt x="125386" y="323250"/>
                  <a:pt x="144436" y="350237"/>
                </a:cubicBezTo>
                <a:cubicBezTo>
                  <a:pt x="163486" y="377224"/>
                  <a:pt x="172614" y="417309"/>
                  <a:pt x="189680" y="443106"/>
                </a:cubicBezTo>
                <a:cubicBezTo>
                  <a:pt x="206746" y="468903"/>
                  <a:pt x="209127" y="529624"/>
                  <a:pt x="246830" y="505018"/>
                </a:cubicBezTo>
                <a:cubicBezTo>
                  <a:pt x="284533" y="480412"/>
                  <a:pt x="399626" y="343490"/>
                  <a:pt x="415898" y="295468"/>
                </a:cubicBezTo>
                <a:cubicBezTo>
                  <a:pt x="432170" y="247446"/>
                  <a:pt x="384545" y="239509"/>
                  <a:pt x="344461" y="216887"/>
                </a:cubicBezTo>
                <a:cubicBezTo>
                  <a:pt x="304377" y="194265"/>
                  <a:pt x="225795" y="195059"/>
                  <a:pt x="175392" y="159737"/>
                </a:cubicBezTo>
                <a:cubicBezTo>
                  <a:pt x="124989" y="124415"/>
                  <a:pt x="71411" y="25990"/>
                  <a:pt x="42042" y="4956"/>
                </a:cubicBezTo>
                <a:cubicBezTo>
                  <a:pt x="12673" y="-16078"/>
                  <a:pt x="6323" y="35119"/>
                  <a:pt x="1561" y="59725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  <a:alpha val="6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1D49D82C-F1AD-44CC-9AAA-FA515C4D4B47}"/>
              </a:ext>
            </a:extLst>
          </p:cNvPr>
          <p:cNvSpPr/>
          <p:nvPr/>
        </p:nvSpPr>
        <p:spPr>
          <a:xfrm rot="3477450">
            <a:off x="8095962" y="2595449"/>
            <a:ext cx="90981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D254C0EA-D265-4EC5-A954-EDEBB7E78E5B}"/>
              </a:ext>
            </a:extLst>
          </p:cNvPr>
          <p:cNvSpPr/>
          <p:nvPr/>
        </p:nvSpPr>
        <p:spPr>
          <a:xfrm rot="1909033">
            <a:off x="7884511" y="2864817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DB197D62-1B71-43E7-8545-FF7717CC52F2}"/>
              </a:ext>
            </a:extLst>
          </p:cNvPr>
          <p:cNvSpPr/>
          <p:nvPr/>
        </p:nvSpPr>
        <p:spPr>
          <a:xfrm rot="497600">
            <a:off x="7763854" y="3182409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F98D813C-0E54-46CA-8B94-DFD81EE33DC5}"/>
              </a:ext>
            </a:extLst>
          </p:cNvPr>
          <p:cNvSpPr/>
          <p:nvPr/>
        </p:nvSpPr>
        <p:spPr>
          <a:xfrm rot="652531">
            <a:off x="7715582" y="3564713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lèche : double flèche verticale 14">
            <a:extLst>
              <a:ext uri="{FF2B5EF4-FFF2-40B4-BE49-F238E27FC236}">
                <a16:creationId xmlns:a16="http://schemas.microsoft.com/office/drawing/2014/main" id="{1BF321A4-38E4-44AB-B047-5F00AFCA3DF2}"/>
              </a:ext>
            </a:extLst>
          </p:cNvPr>
          <p:cNvSpPr/>
          <p:nvPr/>
        </p:nvSpPr>
        <p:spPr>
          <a:xfrm rot="1127566">
            <a:off x="7736646" y="4223869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lèche : double flèche verticale 15">
            <a:extLst>
              <a:ext uri="{FF2B5EF4-FFF2-40B4-BE49-F238E27FC236}">
                <a16:creationId xmlns:a16="http://schemas.microsoft.com/office/drawing/2014/main" id="{8C03DA80-DE13-4E04-A74D-FD51E6DE0891}"/>
              </a:ext>
            </a:extLst>
          </p:cNvPr>
          <p:cNvSpPr/>
          <p:nvPr/>
        </p:nvSpPr>
        <p:spPr>
          <a:xfrm rot="1615549">
            <a:off x="7931903" y="3828341"/>
            <a:ext cx="83718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lèche : double flèche verticale 16">
            <a:extLst>
              <a:ext uri="{FF2B5EF4-FFF2-40B4-BE49-F238E27FC236}">
                <a16:creationId xmlns:a16="http://schemas.microsoft.com/office/drawing/2014/main" id="{28F8849A-9AB3-4184-9FEA-6954A33DC7EC}"/>
              </a:ext>
            </a:extLst>
          </p:cNvPr>
          <p:cNvSpPr/>
          <p:nvPr/>
        </p:nvSpPr>
        <p:spPr>
          <a:xfrm rot="18855119">
            <a:off x="7917711" y="3481120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Flèche : double flèche verticale 17">
            <a:extLst>
              <a:ext uri="{FF2B5EF4-FFF2-40B4-BE49-F238E27FC236}">
                <a16:creationId xmlns:a16="http://schemas.microsoft.com/office/drawing/2014/main" id="{79D45B0E-C1AE-471A-91DF-B7EF94089D8C}"/>
              </a:ext>
            </a:extLst>
          </p:cNvPr>
          <p:cNvSpPr/>
          <p:nvPr/>
        </p:nvSpPr>
        <p:spPr>
          <a:xfrm rot="340354">
            <a:off x="7757743" y="3119887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6424DE21-6A74-4EC2-A622-0DCB604D411F}"/>
              </a:ext>
            </a:extLst>
          </p:cNvPr>
          <p:cNvSpPr/>
          <p:nvPr/>
        </p:nvSpPr>
        <p:spPr>
          <a:xfrm>
            <a:off x="7575146" y="4150310"/>
            <a:ext cx="432000" cy="470288"/>
          </a:xfrm>
          <a:custGeom>
            <a:avLst/>
            <a:gdLst>
              <a:gd name="connsiteX0" fmla="*/ 255198 w 389592"/>
              <a:gd name="connsiteY0" fmla="*/ 409661 h 517860"/>
              <a:gd name="connsiteX1" fmla="*/ 231386 w 389592"/>
              <a:gd name="connsiteY1" fmla="*/ 495386 h 517860"/>
              <a:gd name="connsiteX2" fmla="*/ 205192 w 389592"/>
              <a:gd name="connsiteY2" fmla="*/ 516817 h 517860"/>
              <a:gd name="connsiteX3" fmla="*/ 62317 w 389592"/>
              <a:gd name="connsiteY3" fmla="*/ 512055 h 517860"/>
              <a:gd name="connsiteX4" fmla="*/ 404 w 389592"/>
              <a:gd name="connsiteY4" fmla="*/ 490624 h 517860"/>
              <a:gd name="connsiteX5" fmla="*/ 38504 w 389592"/>
              <a:gd name="connsiteY5" fmla="*/ 297742 h 517860"/>
              <a:gd name="connsiteX6" fmla="*/ 95654 w 389592"/>
              <a:gd name="connsiteY6" fmla="*/ 97717 h 517860"/>
              <a:gd name="connsiteX7" fmla="*/ 117086 w 389592"/>
              <a:gd name="connsiteY7" fmla="*/ 14374 h 517860"/>
              <a:gd name="connsiteX8" fmla="*/ 171854 w 389592"/>
              <a:gd name="connsiteY8" fmla="*/ 86 h 517860"/>
              <a:gd name="connsiteX9" fmla="*/ 348067 w 389592"/>
              <a:gd name="connsiteY9" fmla="*/ 9611 h 517860"/>
              <a:gd name="connsiteX10" fmla="*/ 376642 w 389592"/>
              <a:gd name="connsiteY10" fmla="*/ 33424 h 517860"/>
              <a:gd name="connsiteX11" fmla="*/ 386167 w 389592"/>
              <a:gd name="connsiteY11" fmla="*/ 64380 h 517860"/>
              <a:gd name="connsiteX12" fmla="*/ 319492 w 389592"/>
              <a:gd name="connsiteY12" fmla="*/ 228686 h 517860"/>
              <a:gd name="connsiteX13" fmla="*/ 255198 w 389592"/>
              <a:gd name="connsiteY13" fmla="*/ 409661 h 51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9592" h="517860">
                <a:moveTo>
                  <a:pt x="255198" y="409661"/>
                </a:moveTo>
                <a:cubicBezTo>
                  <a:pt x="240514" y="454111"/>
                  <a:pt x="239720" y="477527"/>
                  <a:pt x="231386" y="495386"/>
                </a:cubicBezTo>
                <a:cubicBezTo>
                  <a:pt x="223052" y="513245"/>
                  <a:pt x="233370" y="514039"/>
                  <a:pt x="205192" y="516817"/>
                </a:cubicBezTo>
                <a:cubicBezTo>
                  <a:pt x="177014" y="519595"/>
                  <a:pt x="96448" y="516420"/>
                  <a:pt x="62317" y="512055"/>
                </a:cubicBezTo>
                <a:cubicBezTo>
                  <a:pt x="28186" y="507690"/>
                  <a:pt x="4373" y="526343"/>
                  <a:pt x="404" y="490624"/>
                </a:cubicBezTo>
                <a:cubicBezTo>
                  <a:pt x="-3565" y="454905"/>
                  <a:pt x="22629" y="363226"/>
                  <a:pt x="38504" y="297742"/>
                </a:cubicBezTo>
                <a:cubicBezTo>
                  <a:pt x="54379" y="232257"/>
                  <a:pt x="82557" y="144945"/>
                  <a:pt x="95654" y="97717"/>
                </a:cubicBezTo>
                <a:cubicBezTo>
                  <a:pt x="108751" y="50489"/>
                  <a:pt x="104386" y="30646"/>
                  <a:pt x="117086" y="14374"/>
                </a:cubicBezTo>
                <a:cubicBezTo>
                  <a:pt x="129786" y="-1898"/>
                  <a:pt x="133357" y="880"/>
                  <a:pt x="171854" y="86"/>
                </a:cubicBezTo>
                <a:cubicBezTo>
                  <a:pt x="210351" y="-708"/>
                  <a:pt x="313936" y="4055"/>
                  <a:pt x="348067" y="9611"/>
                </a:cubicBezTo>
                <a:cubicBezTo>
                  <a:pt x="382198" y="15167"/>
                  <a:pt x="370292" y="24296"/>
                  <a:pt x="376642" y="33424"/>
                </a:cubicBezTo>
                <a:cubicBezTo>
                  <a:pt x="382992" y="42552"/>
                  <a:pt x="395692" y="31836"/>
                  <a:pt x="386167" y="64380"/>
                </a:cubicBezTo>
                <a:cubicBezTo>
                  <a:pt x="376642" y="96924"/>
                  <a:pt x="341320" y="169949"/>
                  <a:pt x="319492" y="228686"/>
                </a:cubicBezTo>
                <a:cubicBezTo>
                  <a:pt x="297664" y="287423"/>
                  <a:pt x="269882" y="365211"/>
                  <a:pt x="255198" y="409661"/>
                </a:cubicBezTo>
                <a:close/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ACDF5712-187F-46A7-94AE-4FA312F759A6}"/>
              </a:ext>
            </a:extLst>
          </p:cNvPr>
          <p:cNvSpPr/>
          <p:nvPr/>
        </p:nvSpPr>
        <p:spPr>
          <a:xfrm rot="817851">
            <a:off x="7618909" y="3939152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36732-B3F1-4353-9742-5161FD8EFB20}"/>
              </a:ext>
            </a:extLst>
          </p:cNvPr>
          <p:cNvSpPr/>
          <p:nvPr/>
        </p:nvSpPr>
        <p:spPr>
          <a:xfrm>
            <a:off x="7907215" y="3609637"/>
            <a:ext cx="340496" cy="187989"/>
          </a:xfrm>
          <a:prstGeom prst="ellipse">
            <a:avLst/>
          </a:prstGeom>
          <a:solidFill>
            <a:schemeClr val="tx2">
              <a:lumMod val="50000"/>
              <a:lumOff val="50000"/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FC5705C-03E7-47BF-9D11-621C6DF202E2}"/>
              </a:ext>
            </a:extLst>
          </p:cNvPr>
          <p:cNvSpPr/>
          <p:nvPr/>
        </p:nvSpPr>
        <p:spPr>
          <a:xfrm rot="16855880">
            <a:off x="7868683" y="3462314"/>
            <a:ext cx="370964" cy="306217"/>
          </a:xfrm>
          <a:prstGeom prst="arc">
            <a:avLst>
              <a:gd name="adj1" fmla="val 14958532"/>
              <a:gd name="adj2" fmla="val 19825560"/>
            </a:avLst>
          </a:prstGeom>
          <a:ln w="28575">
            <a:solidFill>
              <a:schemeClr val="tx2">
                <a:lumMod val="50000"/>
                <a:lumOff val="50000"/>
                <a:alpha val="6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AFEA6E0-D5CB-40F9-BCF7-B20EE157D8F9}"/>
              </a:ext>
            </a:extLst>
          </p:cNvPr>
          <p:cNvSpPr/>
          <p:nvPr/>
        </p:nvSpPr>
        <p:spPr>
          <a:xfrm>
            <a:off x="3717129" y="2517873"/>
            <a:ext cx="507207" cy="557298"/>
          </a:xfrm>
          <a:prstGeom prst="roundRect">
            <a:avLst>
              <a:gd name="adj" fmla="val 16186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4DB55EC-4F10-4324-BF16-BD4D82F435FA}"/>
              </a:ext>
            </a:extLst>
          </p:cNvPr>
          <p:cNvSpPr/>
          <p:nvPr/>
        </p:nvSpPr>
        <p:spPr>
          <a:xfrm>
            <a:off x="3829048" y="3113906"/>
            <a:ext cx="276225" cy="681339"/>
          </a:xfrm>
          <a:prstGeom prst="roundRect">
            <a:avLst>
              <a:gd name="adj" fmla="val 16186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36A7F7D-46B2-4059-9A84-E3AB33C19119}"/>
              </a:ext>
            </a:extLst>
          </p:cNvPr>
          <p:cNvGrpSpPr/>
          <p:nvPr/>
        </p:nvGrpSpPr>
        <p:grpSpPr>
          <a:xfrm>
            <a:off x="4101223" y="2793314"/>
            <a:ext cx="1411693" cy="307777"/>
            <a:chOff x="4110748" y="3191725"/>
            <a:chExt cx="1411693" cy="307777"/>
          </a:xfrm>
        </p:grpSpPr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7C137493-053C-4E80-8C5A-9CAE7148FC51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4110748" y="3345614"/>
              <a:ext cx="606664" cy="81300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381777B-1CB7-4283-AE81-EA8B10CFA25D}"/>
                </a:ext>
              </a:extLst>
            </p:cNvPr>
            <p:cNvSpPr txBox="1"/>
            <p:nvPr/>
          </p:nvSpPr>
          <p:spPr>
            <a:xfrm>
              <a:off x="4717412" y="3191725"/>
              <a:ext cx="805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thyroïde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6DCC2E6-EA39-40A7-945A-62A6ED8F774F}"/>
              </a:ext>
            </a:extLst>
          </p:cNvPr>
          <p:cNvGrpSpPr/>
          <p:nvPr/>
        </p:nvGrpSpPr>
        <p:grpSpPr>
          <a:xfrm>
            <a:off x="8054165" y="4008364"/>
            <a:ext cx="1477153" cy="307777"/>
            <a:chOff x="8059132" y="4514111"/>
            <a:chExt cx="1477153" cy="307777"/>
          </a:xfrm>
        </p:grpSpPr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DBF7638F-481C-4E2C-B443-42A66580ECAA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8059132" y="4668000"/>
              <a:ext cx="672124" cy="131111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EF4506D-A35D-4846-A278-53B1B4785C6A}"/>
                </a:ext>
              </a:extLst>
            </p:cNvPr>
            <p:cNvSpPr txBox="1"/>
            <p:nvPr/>
          </p:nvSpPr>
          <p:spPr>
            <a:xfrm>
              <a:off x="8731256" y="4514111"/>
              <a:ext cx="805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thyroïde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794F02F-3CCB-415A-83E2-976DA76A43FD}"/>
              </a:ext>
            </a:extLst>
          </p:cNvPr>
          <p:cNvGrpSpPr/>
          <p:nvPr/>
        </p:nvGrpSpPr>
        <p:grpSpPr>
          <a:xfrm>
            <a:off x="8342037" y="3663818"/>
            <a:ext cx="1020432" cy="307777"/>
            <a:chOff x="8333787" y="4267136"/>
            <a:chExt cx="1020432" cy="307777"/>
          </a:xfrm>
        </p:grpSpPr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29A0E688-E1F3-4DBA-8372-9BF39520D874}"/>
                </a:ext>
              </a:extLst>
            </p:cNvPr>
            <p:cNvCxnSpPr>
              <a:cxnSpLocks/>
              <a:stCxn id="41" idx="1"/>
              <a:endCxn id="8" idx="5"/>
            </p:cNvCxnSpPr>
            <p:nvPr/>
          </p:nvCxnSpPr>
          <p:spPr>
            <a:xfrm flipH="1" flipV="1">
              <a:off x="8333787" y="4398300"/>
              <a:ext cx="390901" cy="22725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75111E83-EBF9-4E50-B511-4F82824C9229}"/>
                </a:ext>
              </a:extLst>
            </p:cNvPr>
            <p:cNvSpPr txBox="1"/>
            <p:nvPr/>
          </p:nvSpPr>
          <p:spPr>
            <a:xfrm>
              <a:off x="8724688" y="4267136"/>
              <a:ext cx="62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DEE8899-3A3B-409C-86A5-4E53C096BD2E}"/>
              </a:ext>
            </a:extLst>
          </p:cNvPr>
          <p:cNvGrpSpPr/>
          <p:nvPr/>
        </p:nvGrpSpPr>
        <p:grpSpPr>
          <a:xfrm>
            <a:off x="4224336" y="2460398"/>
            <a:ext cx="1118171" cy="307777"/>
            <a:chOff x="8381379" y="4344893"/>
            <a:chExt cx="1118171" cy="307777"/>
          </a:xfrm>
        </p:grpSpPr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333BC47C-E784-4198-AA09-0641F59B2D8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8381379" y="4498782"/>
              <a:ext cx="488640" cy="76723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C6B24F12-8CE6-4F33-9A9C-393EECF9FA46}"/>
                </a:ext>
              </a:extLst>
            </p:cNvPr>
            <p:cNvSpPr txBox="1"/>
            <p:nvPr/>
          </p:nvSpPr>
          <p:spPr>
            <a:xfrm>
              <a:off x="8870019" y="4344893"/>
              <a:ext cx="62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0205C0C0-D255-448E-918E-F656EEC62723}"/>
              </a:ext>
            </a:extLst>
          </p:cNvPr>
          <p:cNvGrpSpPr/>
          <p:nvPr/>
        </p:nvGrpSpPr>
        <p:grpSpPr>
          <a:xfrm>
            <a:off x="4101222" y="3126231"/>
            <a:ext cx="1347145" cy="307777"/>
            <a:chOff x="8015030" y="4418860"/>
            <a:chExt cx="1347145" cy="307777"/>
          </a:xfrm>
        </p:grpSpPr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B3B395D4-2D6C-4543-9290-A8636A9D3AAF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8015030" y="4572749"/>
              <a:ext cx="606686" cy="6314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62ABE9B3-5FFA-471D-BD65-8FEB4F5B107C}"/>
                </a:ext>
              </a:extLst>
            </p:cNvPr>
            <p:cNvSpPr txBox="1"/>
            <p:nvPr/>
          </p:nvSpPr>
          <p:spPr>
            <a:xfrm>
              <a:off x="8621716" y="4418860"/>
              <a:ext cx="740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DBEA23B-E97F-4B1E-AA8F-E0D9D5FAB4AC}"/>
              </a:ext>
            </a:extLst>
          </p:cNvPr>
          <p:cNvGrpSpPr/>
          <p:nvPr/>
        </p:nvGrpSpPr>
        <p:grpSpPr>
          <a:xfrm>
            <a:off x="7858123" y="4342725"/>
            <a:ext cx="1610154" cy="307777"/>
            <a:chOff x="7854354" y="4443673"/>
            <a:chExt cx="1610154" cy="307777"/>
          </a:xfrm>
        </p:grpSpPr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2F736EBF-02B9-4617-807E-BEEF45086026}"/>
                </a:ext>
              </a:extLst>
            </p:cNvPr>
            <p:cNvCxnSpPr>
              <a:cxnSpLocks/>
              <a:stCxn id="50" idx="1"/>
              <a:endCxn id="19" idx="0"/>
            </p:cNvCxnSpPr>
            <p:nvPr/>
          </p:nvCxnSpPr>
          <p:spPr>
            <a:xfrm flipH="1">
              <a:off x="7854354" y="4597562"/>
              <a:ext cx="866040" cy="25724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6362AD0-E602-45FF-A73E-FF50E1734EEC}"/>
                </a:ext>
              </a:extLst>
            </p:cNvPr>
            <p:cNvSpPr txBox="1"/>
            <p:nvPr/>
          </p:nvSpPr>
          <p:spPr>
            <a:xfrm>
              <a:off x="8720394" y="444367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AABE6EB-5B88-4686-A1D2-8714B5AE6B23}"/>
              </a:ext>
            </a:extLst>
          </p:cNvPr>
          <p:cNvGrpSpPr/>
          <p:nvPr/>
        </p:nvGrpSpPr>
        <p:grpSpPr>
          <a:xfrm>
            <a:off x="6125924" y="3779841"/>
            <a:ext cx="1487367" cy="307777"/>
            <a:chOff x="8787000" y="4430759"/>
            <a:chExt cx="939984" cy="307777"/>
          </a:xfrm>
        </p:grpSpPr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E84DA5FD-0689-4745-AF2F-1D8C25B15761}"/>
                </a:ext>
              </a:extLst>
            </p:cNvPr>
            <p:cNvCxnSpPr>
              <a:cxnSpLocks/>
              <a:stCxn id="66" idx="3"/>
              <a:endCxn id="22" idx="3"/>
            </p:cNvCxnSpPr>
            <p:nvPr/>
          </p:nvCxnSpPr>
          <p:spPr>
            <a:xfrm>
              <a:off x="9396591" y="4584648"/>
              <a:ext cx="330393" cy="78236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D3EBE46-1659-4E69-8C1A-B5EC1405D7A0}"/>
                </a:ext>
              </a:extLst>
            </p:cNvPr>
            <p:cNvSpPr txBox="1"/>
            <p:nvPr/>
          </p:nvSpPr>
          <p:spPr>
            <a:xfrm>
              <a:off x="8787000" y="4430759"/>
              <a:ext cx="60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œsophage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86" name="Espace réservé du contenu 2">
            <a:extLst>
              <a:ext uri="{FF2B5EF4-FFF2-40B4-BE49-F238E27FC236}">
                <a16:creationId xmlns:a16="http://schemas.microsoft.com/office/drawing/2014/main" id="{402AE715-7E99-4B92-966F-2E63CEDF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363" y="5119005"/>
            <a:ext cx="5833274" cy="724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1600" dirty="0"/>
              <a:t>3 principales fonctions:</a:t>
            </a:r>
          </a:p>
          <a:p>
            <a:pPr marL="0" indent="0" algn="ctr">
              <a:buNone/>
            </a:pPr>
            <a:r>
              <a:rPr lang="fr-FR" sz="1600" dirty="0"/>
              <a:t>Respiration - Déglutition - Phonation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19B6A94-C079-447F-A71D-F324C5DEFC65}"/>
              </a:ext>
            </a:extLst>
          </p:cNvPr>
          <p:cNvSpPr/>
          <p:nvPr/>
        </p:nvSpPr>
        <p:spPr>
          <a:xfrm>
            <a:off x="6475151" y="4683600"/>
            <a:ext cx="2909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E. Maried et al. 2013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</a:t>
            </a:fld>
            <a:endParaRPr lang="fr-FR"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2CDCE581-0F00-4160-A6D7-7F7EE451F5B7}"/>
              </a:ext>
            </a:extLst>
          </p:cNvPr>
          <p:cNvGrpSpPr/>
          <p:nvPr/>
        </p:nvGrpSpPr>
        <p:grpSpPr>
          <a:xfrm>
            <a:off x="8150576" y="2976739"/>
            <a:ext cx="2266710" cy="461666"/>
            <a:chOff x="7964082" y="4487909"/>
            <a:chExt cx="1432513" cy="461666"/>
          </a:xfrm>
        </p:grpSpPr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0A6F58B0-A2BC-4C41-BE62-A3D19654BD03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7964082" y="4641798"/>
              <a:ext cx="822922" cy="307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661E5531-D1E1-44BF-96E8-6B762B466613}"/>
                </a:ext>
              </a:extLst>
            </p:cNvPr>
            <p:cNvSpPr txBox="1"/>
            <p:nvPr/>
          </p:nvSpPr>
          <p:spPr>
            <a:xfrm>
              <a:off x="8787004" y="4487909"/>
              <a:ext cx="60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épiglotte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A32B84C-BCE8-4BE9-9D7D-556BCFF1C6E5}"/>
              </a:ext>
            </a:extLst>
          </p:cNvPr>
          <p:cNvGrpSpPr/>
          <p:nvPr/>
        </p:nvGrpSpPr>
        <p:grpSpPr>
          <a:xfrm>
            <a:off x="8197847" y="3770096"/>
            <a:ext cx="1795768" cy="377638"/>
            <a:chOff x="8226926" y="4235375"/>
            <a:chExt cx="1795768" cy="377638"/>
          </a:xfrm>
        </p:grpSpPr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ADB06797-4E2A-4977-BF01-86AC5CCCDA5D}"/>
                </a:ext>
              </a:extLst>
            </p:cNvPr>
            <p:cNvCxnSpPr>
              <a:cxnSpLocks/>
              <a:stCxn id="59" idx="1"/>
              <a:endCxn id="21" idx="5"/>
            </p:cNvCxnSpPr>
            <p:nvPr/>
          </p:nvCxnSpPr>
          <p:spPr>
            <a:xfrm flipH="1" flipV="1">
              <a:off x="8226926" y="4235375"/>
              <a:ext cx="528242" cy="223750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9F772DD-E11E-434D-AB0C-B2D4F8A0E5F8}"/>
                </a:ext>
              </a:extLst>
            </p:cNvPr>
            <p:cNvSpPr txBox="1"/>
            <p:nvPr/>
          </p:nvSpPr>
          <p:spPr>
            <a:xfrm>
              <a:off x="8755168" y="4305236"/>
              <a:ext cx="1267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Cordes vocales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1" animBg="1"/>
      <p:bldP spid="20" grpId="0" animBg="1"/>
      <p:bldP spid="20" grpId="1" animBg="1"/>
      <p:bldP spid="21" grpId="0" animBg="1"/>
      <p:bldP spid="23" grpId="0" animBg="1"/>
      <p:bldP spid="23" grpId="1" animBg="1"/>
      <p:bldP spid="25" grpId="1" animBg="1"/>
      <p:bldP spid="2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145" name="Image 144">
            <a:extLst>
              <a:ext uri="{FF2B5EF4-FFF2-40B4-BE49-F238E27FC236}">
                <a16:creationId xmlns:a16="http://schemas.microsoft.com/office/drawing/2014/main" id="{D2D1E27A-A9A9-4E17-A622-5A25ECE29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4BF87D6A-63BA-400F-876A-B9BCC7701555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277F332-EDB4-47CB-94EA-1817DB9215EF}"/>
              </a:ext>
            </a:extLst>
          </p:cNvPr>
          <p:cNvSpPr/>
          <p:nvPr/>
        </p:nvSpPr>
        <p:spPr>
          <a:xfrm>
            <a:off x="26601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4D35482-2D57-4686-9452-47324B1C504E}"/>
              </a:ext>
            </a:extLst>
          </p:cNvPr>
          <p:cNvSpPr/>
          <p:nvPr/>
        </p:nvSpPr>
        <p:spPr>
          <a:xfrm>
            <a:off x="27592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E9BF880-D21B-4B36-B0AA-96E847B51EC5}"/>
              </a:ext>
            </a:extLst>
          </p:cNvPr>
          <p:cNvSpPr/>
          <p:nvPr/>
        </p:nvSpPr>
        <p:spPr>
          <a:xfrm>
            <a:off x="28735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7605022-A396-4496-A0E3-1723AE7627C3}"/>
              </a:ext>
            </a:extLst>
          </p:cNvPr>
          <p:cNvSpPr/>
          <p:nvPr/>
        </p:nvSpPr>
        <p:spPr>
          <a:xfrm>
            <a:off x="29726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35FA384-6E55-406E-8F4E-64D69556B3B1}"/>
              </a:ext>
            </a:extLst>
          </p:cNvPr>
          <p:cNvSpPr/>
          <p:nvPr/>
        </p:nvSpPr>
        <p:spPr>
          <a:xfrm>
            <a:off x="30869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FA04A85-A639-4E6B-8794-C4E11913BBF9}"/>
              </a:ext>
            </a:extLst>
          </p:cNvPr>
          <p:cNvSpPr/>
          <p:nvPr/>
        </p:nvSpPr>
        <p:spPr>
          <a:xfrm>
            <a:off x="318596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5E67520-8CE8-4945-A145-E293B70F767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15A1B40-232B-48FB-8D2B-9B08E2CB3C87}"/>
              </a:ext>
            </a:extLst>
          </p:cNvPr>
          <p:cNvSpPr/>
          <p:nvPr/>
        </p:nvSpPr>
        <p:spPr>
          <a:xfrm>
            <a:off x="26601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50E7506-1AAD-4BF8-8D9E-811D524F79DB}"/>
              </a:ext>
            </a:extLst>
          </p:cNvPr>
          <p:cNvSpPr/>
          <p:nvPr/>
        </p:nvSpPr>
        <p:spPr>
          <a:xfrm>
            <a:off x="27592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DF6A70B-21FF-4AB7-9BD1-6767A5035F0F}"/>
              </a:ext>
            </a:extLst>
          </p:cNvPr>
          <p:cNvSpPr/>
          <p:nvPr/>
        </p:nvSpPr>
        <p:spPr>
          <a:xfrm>
            <a:off x="28735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E318B4F-A883-4201-BCF5-0D5F21D5E8DE}"/>
              </a:ext>
            </a:extLst>
          </p:cNvPr>
          <p:cNvSpPr/>
          <p:nvPr/>
        </p:nvSpPr>
        <p:spPr>
          <a:xfrm>
            <a:off x="29726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98FF902-2029-424A-8788-9BCA3A2C7748}"/>
              </a:ext>
            </a:extLst>
          </p:cNvPr>
          <p:cNvSpPr/>
          <p:nvPr/>
        </p:nvSpPr>
        <p:spPr>
          <a:xfrm>
            <a:off x="30869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A744F31-711C-4759-82A6-27724CE97269}"/>
              </a:ext>
            </a:extLst>
          </p:cNvPr>
          <p:cNvSpPr/>
          <p:nvPr/>
        </p:nvSpPr>
        <p:spPr>
          <a:xfrm>
            <a:off x="318596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F5BFF48-BA62-4252-82BC-65BCBC715A04}"/>
              </a:ext>
            </a:extLst>
          </p:cNvPr>
          <p:cNvSpPr/>
          <p:nvPr/>
        </p:nvSpPr>
        <p:spPr>
          <a:xfrm>
            <a:off x="2552156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5" name="Image 164">
            <a:extLst>
              <a:ext uri="{FF2B5EF4-FFF2-40B4-BE49-F238E27FC236}">
                <a16:creationId xmlns:a16="http://schemas.microsoft.com/office/drawing/2014/main" id="{25596B8C-A9EA-488C-B225-C4C7B4A8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166" name="Connecteur droit avec flèche 165">
            <a:extLst>
              <a:ext uri="{FF2B5EF4-FFF2-40B4-BE49-F238E27FC236}">
                <a16:creationId xmlns:a16="http://schemas.microsoft.com/office/drawing/2014/main" id="{6550D364-7E69-4CAE-A579-38D8DDF6416F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AFFD9372-6CB0-4B73-90FB-54DDB8FF7F18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itre 1">
            <a:extLst>
              <a:ext uri="{FF2B5EF4-FFF2-40B4-BE49-F238E27FC236}">
                <a16:creationId xmlns:a16="http://schemas.microsoft.com/office/drawing/2014/main" id="{99F87917-BF9E-4A5B-99C4-AB4D296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</a:t>
            </a:r>
            <a:r>
              <a:rPr lang="fr-FR" sz="3300" b="0" dirty="0"/>
              <a:t>Comparaison avec la littérature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A1E4F637-B8C0-4AB1-9732-396057ABC956}"/>
              </a:ext>
            </a:extLst>
          </p:cNvPr>
          <p:cNvSpPr txBox="1">
            <a:spLocks/>
          </p:cNvSpPr>
          <p:nvPr/>
        </p:nvSpPr>
        <p:spPr>
          <a:xfrm>
            <a:off x="5181070" y="1489809"/>
            <a:ext cx="6807726" cy="3399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Reproduction des études comparables:</a:t>
            </a:r>
          </a:p>
          <a:p>
            <a:r>
              <a:rPr lang="fr-FR" sz="1400" dirty="0"/>
              <a:t>Constantinescu et al. 2018:</a:t>
            </a:r>
          </a:p>
          <a:p>
            <a:pPr lvl="1"/>
            <a:r>
              <a:rPr lang="fr-FR" sz="1400" dirty="0"/>
              <a:t>EMG de surface: muscles sous-mandibulaires.</a:t>
            </a:r>
          </a:p>
          <a:p>
            <a:pPr lvl="1"/>
            <a:r>
              <a:rPr lang="fr-FR" sz="1400" dirty="0"/>
              <a:t>Déglutitions, pincer les lèvres, mouvements de la tête, mouvements de la langue.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1400" dirty="0"/>
              <a:t>Déglutitions, pincer les lèvres, rotation tête, flexion/extension tête.</a:t>
            </a:r>
          </a:p>
          <a:p>
            <a:r>
              <a:rPr lang="fr-FR" sz="1400" dirty="0"/>
              <a:t>McNulty et al. 2021:</a:t>
            </a:r>
          </a:p>
          <a:p>
            <a:pPr lvl="1"/>
            <a:r>
              <a:rPr lang="fr-FR" sz="1400" dirty="0"/>
              <a:t>Sujets sains et sujets laryngectomisés totaux</a:t>
            </a:r>
          </a:p>
          <a:p>
            <a:pPr lvl="1"/>
            <a:r>
              <a:rPr lang="fr-FR" sz="1400" dirty="0"/>
              <a:t>EMG de surface: muscles sous-mandibulaires, diaphragme, muscles intercostaux.</a:t>
            </a:r>
          </a:p>
          <a:p>
            <a:pPr lvl="1"/>
            <a:r>
              <a:rPr lang="fr-FR" sz="1400" dirty="0"/>
              <a:t>Déglutition, tousser, parler, lever, assoir, toucher tête, tourner buste, marcher.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sz="1400" dirty="0"/>
              <a:t>Déglutition, tousser, parler, dire "iii", tourner tête, flexion/extension tête.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3364177-C5E6-4FED-A088-99DE247BB530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E92CBD8-FD17-428A-9A09-1A085E024F6F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35D14FE2-9CB5-45BB-A164-89E9717996C3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F69BB62-96C1-44A2-B1B5-45B93BB7918A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FEAC206-A085-47C9-84F8-43CE0D0AD9F2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1BFF2E2E-D201-4CB6-B315-A79F4A5BD5A0}"/>
              </a:ext>
            </a:extLst>
          </p:cNvPr>
          <p:cNvSpPr txBox="1">
            <a:spLocks/>
          </p:cNvSpPr>
          <p:nvPr/>
        </p:nvSpPr>
        <p:spPr>
          <a:xfrm>
            <a:off x="1839201" y="1236398"/>
            <a:ext cx="2175506" cy="215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/>
              <a:t>Fenêtre de 200ms, pas de 50ms</a:t>
            </a:r>
          </a:p>
          <a:p>
            <a:pPr lvl="1"/>
            <a:endParaRPr lang="fr-FR" sz="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E8D02D-E5C3-474E-9935-DE0735DAB6A3}"/>
              </a:ext>
            </a:extLst>
          </p:cNvPr>
          <p:cNvSpPr txBox="1"/>
          <p:nvPr/>
        </p:nvSpPr>
        <p:spPr>
          <a:xfrm>
            <a:off x="3042615" y="4889320"/>
            <a:ext cx="1726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A. </a:t>
            </a:r>
            <a:r>
              <a:rPr lang="fr-FR" sz="1050" dirty="0" err="1"/>
              <a:t>Phinyomark</a:t>
            </a:r>
            <a:r>
              <a:rPr lang="fr-FR" sz="1050" dirty="0"/>
              <a:t> et al. 2017.</a:t>
            </a:r>
            <a:endParaRPr lang="en-GB" sz="10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317192-24A4-4460-85CA-6871D944488A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Stylohyoid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digastric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 real-time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intramuscular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EMG. 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In: IEEE trans MRB (2023). Submitted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1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  <p:bldP spid="148" grpId="0" animBg="1"/>
      <p:bldP spid="148" grpId="1" animBg="1"/>
      <p:bldP spid="150" grpId="0" animBg="1"/>
      <p:bldP spid="150" grpId="1" animBg="1"/>
      <p:bldP spid="151" grpId="0" animBg="1"/>
      <p:bldP spid="151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28" grpId="0"/>
      <p:bldP spid="30" grpId="0" animBg="1"/>
      <p:bldP spid="32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49" name="Titre 1">
            <a:extLst>
              <a:ext uri="{FF2B5EF4-FFF2-40B4-BE49-F238E27FC236}">
                <a16:creationId xmlns:a16="http://schemas.microsoft.com/office/drawing/2014/main" id="{99F87917-BF9E-4A5B-99C4-AB4D296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</a:t>
            </a:r>
            <a:r>
              <a:rPr lang="fr-FR" sz="3300" b="0" dirty="0"/>
              <a:t>Comparaison avec la littérature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D3C46B-BFF7-478A-8D02-63C0957E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537330"/>
            <a:ext cx="5962650" cy="14514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CD0F5D-AFF4-421E-9F3B-F56BD2DB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83" y="3664705"/>
            <a:ext cx="5951442" cy="1457039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4688D166-8706-49C8-BB38-29CA9DA5F249}"/>
              </a:ext>
            </a:extLst>
          </p:cNvPr>
          <p:cNvSpPr txBox="1"/>
          <p:nvPr/>
        </p:nvSpPr>
        <p:spPr>
          <a:xfrm>
            <a:off x="3125883" y="1106443"/>
            <a:ext cx="59514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 Comparaison avec Constantinescu et al.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précision : 83.9%, rappel : 92.3%, F1-score : 87.9%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F6BE9C9-F4A2-4CCF-AF9A-C5D8FC586611}"/>
              </a:ext>
            </a:extLst>
          </p:cNvPr>
          <p:cNvSpPr txBox="1"/>
          <p:nvPr/>
        </p:nvSpPr>
        <p:spPr>
          <a:xfrm>
            <a:off x="3125883" y="3233819"/>
            <a:ext cx="59514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 Comparaison avec McNulty et al.</a:t>
            </a:r>
            <a:br>
              <a:rPr lang="fr-FR" sz="1400" dirty="0">
                <a:solidFill>
                  <a:srgbClr val="16223A"/>
                </a:solidFill>
              </a:rPr>
            </a:br>
            <a:r>
              <a:rPr lang="fr-FR" sz="1400" dirty="0">
                <a:solidFill>
                  <a:srgbClr val="16223A"/>
                </a:solidFill>
              </a:rPr>
              <a:t>précision : 77%, rappel : 57%, F1-score : 66%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780DE8E-D58D-4B67-B0BB-E7D6A045D4D1}"/>
              </a:ext>
            </a:extLst>
          </p:cNvPr>
          <p:cNvGrpSpPr/>
          <p:nvPr/>
        </p:nvGrpSpPr>
        <p:grpSpPr>
          <a:xfrm>
            <a:off x="3125883" y="5324392"/>
            <a:ext cx="3837625" cy="215444"/>
            <a:chOff x="2847975" y="5671271"/>
            <a:chExt cx="3837625" cy="215444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07C55978-C065-4AF5-9675-602EA7FF6B52}"/>
                </a:ext>
              </a:extLst>
            </p:cNvPr>
            <p:cNvSpPr txBox="1"/>
            <p:nvPr/>
          </p:nvSpPr>
          <p:spPr>
            <a:xfrm>
              <a:off x="3114675" y="5671271"/>
              <a:ext cx="35709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Résultats les plus proche des travaux comparés.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A52888-8287-4B70-970D-14A9975DD0E6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FF9393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34065E56-A5CC-46C9-B437-CCAF069F3A30}"/>
              </a:ext>
            </a:extLst>
          </p:cNvPr>
          <p:cNvSpPr/>
          <p:nvPr/>
        </p:nvSpPr>
        <p:spPr>
          <a:xfrm>
            <a:off x="3125883" y="4666163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9B65DFD8-A887-4E1F-9A01-551C6A4EB4B8}"/>
              </a:ext>
            </a:extLst>
          </p:cNvPr>
          <p:cNvSpPr/>
          <p:nvPr/>
        </p:nvSpPr>
        <p:spPr>
          <a:xfrm>
            <a:off x="3114675" y="2537955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F8251CD-FDDC-4059-B6DF-EDBF551F8A4F}"/>
              </a:ext>
            </a:extLst>
          </p:cNvPr>
          <p:cNvSpPr/>
          <p:nvPr/>
        </p:nvSpPr>
        <p:spPr>
          <a:xfrm>
            <a:off x="7743823" y="2534236"/>
            <a:ext cx="1332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2360EB2-1E06-4215-862F-33A7FB2CEFE3}"/>
              </a:ext>
            </a:extLst>
          </p:cNvPr>
          <p:cNvSpPr/>
          <p:nvPr/>
        </p:nvSpPr>
        <p:spPr>
          <a:xfrm>
            <a:off x="7733401" y="4665878"/>
            <a:ext cx="1332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CE1072DE-F535-4C9A-8988-CEBCB29FDC17}"/>
              </a:ext>
            </a:extLst>
          </p:cNvPr>
          <p:cNvGrpSpPr/>
          <p:nvPr/>
        </p:nvGrpSpPr>
        <p:grpSpPr>
          <a:xfrm>
            <a:off x="3125883" y="5577049"/>
            <a:ext cx="5261178" cy="215444"/>
            <a:chOff x="2847975" y="5671271"/>
            <a:chExt cx="5261178" cy="215444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88131BE-91D0-4C42-AC85-8F8A213B8918}"/>
                </a:ext>
              </a:extLst>
            </p:cNvPr>
            <p:cNvSpPr txBox="1"/>
            <p:nvPr/>
          </p:nvSpPr>
          <p:spPr>
            <a:xfrm>
              <a:off x="3114675" y="5671271"/>
              <a:ext cx="499447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Amélioration substantielle avec le muscle stylohyoïdien seulement.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9E79ED-4D26-49C8-A9EB-9798561FEF59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99DFF9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0F3FC41D-F366-4EC2-BC85-22D67627F2DA}"/>
              </a:ext>
            </a:extLst>
          </p:cNvPr>
          <p:cNvSpPr/>
          <p:nvPr/>
        </p:nvSpPr>
        <p:spPr>
          <a:xfrm>
            <a:off x="7745506" y="2396093"/>
            <a:ext cx="1332000" cy="138142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8BD0561B-9E14-4BEC-92EC-7675F30B33EB}"/>
              </a:ext>
            </a:extLst>
          </p:cNvPr>
          <p:cNvSpPr/>
          <p:nvPr/>
        </p:nvSpPr>
        <p:spPr>
          <a:xfrm>
            <a:off x="3113173" y="2396093"/>
            <a:ext cx="576805" cy="138143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682FF9A-5AE7-4F02-9780-A661E1602EA2}"/>
              </a:ext>
            </a:extLst>
          </p:cNvPr>
          <p:cNvSpPr/>
          <p:nvPr/>
        </p:nvSpPr>
        <p:spPr>
          <a:xfrm>
            <a:off x="3125883" y="4523019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35316A44-D7B4-4D3D-81D3-68ECD19E3B1D}"/>
              </a:ext>
            </a:extLst>
          </p:cNvPr>
          <p:cNvSpPr/>
          <p:nvPr/>
        </p:nvSpPr>
        <p:spPr>
          <a:xfrm>
            <a:off x="7733401" y="4525197"/>
            <a:ext cx="1332000" cy="140680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9BD34748-4E7A-4A49-B4D7-F88D7A963B0A}"/>
              </a:ext>
            </a:extLst>
          </p:cNvPr>
          <p:cNvGrpSpPr/>
          <p:nvPr/>
        </p:nvGrpSpPr>
        <p:grpSpPr>
          <a:xfrm>
            <a:off x="3125883" y="5829707"/>
            <a:ext cx="6543032" cy="215444"/>
            <a:chOff x="2847975" y="5671271"/>
            <a:chExt cx="6543032" cy="215444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6DDDD147-D345-4C80-B31C-3BC74EC50C70}"/>
                </a:ext>
              </a:extLst>
            </p:cNvPr>
            <p:cNvSpPr txBox="1"/>
            <p:nvPr/>
          </p:nvSpPr>
          <p:spPr>
            <a:xfrm>
              <a:off x="3114675" y="5671271"/>
              <a:ext cx="62763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Potentiel effet synergique entre les muscles SH et PD.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58BC1D2-2D03-4F94-B20A-17692CEE79C8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99DFB9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AE7503F-C6D7-46AA-8103-90A739FBAF7C}"/>
              </a:ext>
            </a:extLst>
          </p:cNvPr>
          <p:cNvSpPr/>
          <p:nvPr/>
        </p:nvSpPr>
        <p:spPr>
          <a:xfrm>
            <a:off x="7739062" y="3854921"/>
            <a:ext cx="648000" cy="13049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AC9E0523-F037-42A6-9146-2E86DB65FCCF}"/>
              </a:ext>
            </a:extLst>
          </p:cNvPr>
          <p:cNvSpPr/>
          <p:nvPr/>
        </p:nvSpPr>
        <p:spPr>
          <a:xfrm>
            <a:off x="7739061" y="1721942"/>
            <a:ext cx="648000" cy="13049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934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DD8E7804-B18A-40A2-8CDE-4A20828F17E0}"/>
              </a:ext>
            </a:extLst>
          </p:cNvPr>
          <p:cNvSpPr txBox="1"/>
          <p:nvPr/>
        </p:nvSpPr>
        <p:spPr>
          <a:xfrm>
            <a:off x="6626179" y="2723025"/>
            <a:ext cx="120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non-déglutition</a:t>
            </a:r>
            <a:endParaRPr lang="en-GB" sz="1200" dirty="0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ECC9C930-C8C2-466C-9967-2181CE0E5519}"/>
              </a:ext>
            </a:extLst>
          </p:cNvPr>
          <p:cNvSpPr/>
          <p:nvPr/>
        </p:nvSpPr>
        <p:spPr>
          <a:xfrm>
            <a:off x="8439481" y="2373199"/>
            <a:ext cx="1044000" cy="1044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Organigramme : Connecteur 138">
            <a:extLst>
              <a:ext uri="{FF2B5EF4-FFF2-40B4-BE49-F238E27FC236}">
                <a16:creationId xmlns:a16="http://schemas.microsoft.com/office/drawing/2014/main" id="{0A4313B8-EAE4-4344-8321-65D72A783E4B}"/>
              </a:ext>
            </a:extLst>
          </p:cNvPr>
          <p:cNvSpPr/>
          <p:nvPr/>
        </p:nvSpPr>
        <p:spPr>
          <a:xfrm>
            <a:off x="9008167" y="243439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Organigramme : Connecteur 139">
            <a:extLst>
              <a:ext uri="{FF2B5EF4-FFF2-40B4-BE49-F238E27FC236}">
                <a16:creationId xmlns:a16="http://schemas.microsoft.com/office/drawing/2014/main" id="{E4FE2D5C-B131-4D5C-BE69-DD42A7628617}"/>
              </a:ext>
            </a:extLst>
          </p:cNvPr>
          <p:cNvSpPr/>
          <p:nvPr/>
        </p:nvSpPr>
        <p:spPr>
          <a:xfrm>
            <a:off x="8800879" y="250406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Organigramme : Connecteur 141">
            <a:extLst>
              <a:ext uri="{FF2B5EF4-FFF2-40B4-BE49-F238E27FC236}">
                <a16:creationId xmlns:a16="http://schemas.microsoft.com/office/drawing/2014/main" id="{45043455-6A72-4AA7-A723-4DEC91116D5B}"/>
              </a:ext>
            </a:extLst>
          </p:cNvPr>
          <p:cNvSpPr/>
          <p:nvPr/>
        </p:nvSpPr>
        <p:spPr>
          <a:xfrm>
            <a:off x="8953939" y="2595057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Organigramme : Connecteur 145">
            <a:extLst>
              <a:ext uri="{FF2B5EF4-FFF2-40B4-BE49-F238E27FC236}">
                <a16:creationId xmlns:a16="http://schemas.microsoft.com/office/drawing/2014/main" id="{740E21D9-1189-4458-8AD5-4CE016483898}"/>
              </a:ext>
            </a:extLst>
          </p:cNvPr>
          <p:cNvSpPr/>
          <p:nvPr/>
        </p:nvSpPr>
        <p:spPr>
          <a:xfrm>
            <a:off x="9136666" y="2572721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rganigramme : Connecteur 148">
            <a:extLst>
              <a:ext uri="{FF2B5EF4-FFF2-40B4-BE49-F238E27FC236}">
                <a16:creationId xmlns:a16="http://schemas.microsoft.com/office/drawing/2014/main" id="{7133928F-1E9C-496A-97CF-C74DE4401120}"/>
              </a:ext>
            </a:extLst>
          </p:cNvPr>
          <p:cNvSpPr/>
          <p:nvPr/>
        </p:nvSpPr>
        <p:spPr>
          <a:xfrm>
            <a:off x="8696000" y="2684816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rganigramme : Connecteur 151">
            <a:extLst>
              <a:ext uri="{FF2B5EF4-FFF2-40B4-BE49-F238E27FC236}">
                <a16:creationId xmlns:a16="http://schemas.microsoft.com/office/drawing/2014/main" id="{72B6E015-B273-49ED-BE7C-AE9090987C24}"/>
              </a:ext>
            </a:extLst>
          </p:cNvPr>
          <p:cNvSpPr/>
          <p:nvPr/>
        </p:nvSpPr>
        <p:spPr>
          <a:xfrm>
            <a:off x="8488712" y="2754487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Organigramme : Connecteur 156">
            <a:extLst>
              <a:ext uri="{FF2B5EF4-FFF2-40B4-BE49-F238E27FC236}">
                <a16:creationId xmlns:a16="http://schemas.microsoft.com/office/drawing/2014/main" id="{0D484056-81C9-4A5B-94CF-680C08E11FF5}"/>
              </a:ext>
            </a:extLst>
          </p:cNvPr>
          <p:cNvSpPr/>
          <p:nvPr/>
        </p:nvSpPr>
        <p:spPr>
          <a:xfrm>
            <a:off x="8641772" y="2845478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Organigramme : Connecteur 247">
            <a:extLst>
              <a:ext uri="{FF2B5EF4-FFF2-40B4-BE49-F238E27FC236}">
                <a16:creationId xmlns:a16="http://schemas.microsoft.com/office/drawing/2014/main" id="{AE703079-3957-4232-A618-7E69D7BD3E8B}"/>
              </a:ext>
            </a:extLst>
          </p:cNvPr>
          <p:cNvSpPr/>
          <p:nvPr/>
        </p:nvSpPr>
        <p:spPr>
          <a:xfrm>
            <a:off x="8824499" y="2823142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Organigramme : Connecteur 248">
            <a:extLst>
              <a:ext uri="{FF2B5EF4-FFF2-40B4-BE49-F238E27FC236}">
                <a16:creationId xmlns:a16="http://schemas.microsoft.com/office/drawing/2014/main" id="{E5FB548A-BD6D-4B2A-AF15-7C3F34240489}"/>
              </a:ext>
            </a:extLst>
          </p:cNvPr>
          <p:cNvSpPr/>
          <p:nvPr/>
        </p:nvSpPr>
        <p:spPr>
          <a:xfrm>
            <a:off x="8917726" y="3024790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Organigramme : Connecteur 249">
            <a:extLst>
              <a:ext uri="{FF2B5EF4-FFF2-40B4-BE49-F238E27FC236}">
                <a16:creationId xmlns:a16="http://schemas.microsoft.com/office/drawing/2014/main" id="{AD824749-5BAF-4524-B4C0-0E8ADA12E803}"/>
              </a:ext>
            </a:extLst>
          </p:cNvPr>
          <p:cNvSpPr/>
          <p:nvPr/>
        </p:nvSpPr>
        <p:spPr>
          <a:xfrm>
            <a:off x="8718459" y="3102482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Organigramme : Connecteur 250">
            <a:extLst>
              <a:ext uri="{FF2B5EF4-FFF2-40B4-BE49-F238E27FC236}">
                <a16:creationId xmlns:a16="http://schemas.microsoft.com/office/drawing/2014/main" id="{95928586-B944-4F6C-8C73-98682883F418}"/>
              </a:ext>
            </a:extLst>
          </p:cNvPr>
          <p:cNvSpPr/>
          <p:nvPr/>
        </p:nvSpPr>
        <p:spPr>
          <a:xfrm>
            <a:off x="8887561" y="3193473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Organigramme : Connecteur 251">
            <a:extLst>
              <a:ext uri="{FF2B5EF4-FFF2-40B4-BE49-F238E27FC236}">
                <a16:creationId xmlns:a16="http://schemas.microsoft.com/office/drawing/2014/main" id="{3DB7D4F4-EAF9-4B93-8068-DE449743D183}"/>
              </a:ext>
            </a:extLst>
          </p:cNvPr>
          <p:cNvSpPr/>
          <p:nvPr/>
        </p:nvSpPr>
        <p:spPr>
          <a:xfrm>
            <a:off x="9070288" y="3171137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Organigramme : Connecteur 252">
            <a:extLst>
              <a:ext uri="{FF2B5EF4-FFF2-40B4-BE49-F238E27FC236}">
                <a16:creationId xmlns:a16="http://schemas.microsoft.com/office/drawing/2014/main" id="{9E3F96E6-59E9-42BE-92C9-A292ABCF420F}"/>
              </a:ext>
            </a:extLst>
          </p:cNvPr>
          <p:cNvSpPr/>
          <p:nvPr/>
        </p:nvSpPr>
        <p:spPr>
          <a:xfrm>
            <a:off x="9203240" y="2746271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Organigramme : Connecteur 253">
            <a:extLst>
              <a:ext uri="{FF2B5EF4-FFF2-40B4-BE49-F238E27FC236}">
                <a16:creationId xmlns:a16="http://schemas.microsoft.com/office/drawing/2014/main" id="{4E122E3E-A897-46A5-89AF-AC4E40DC2970}"/>
              </a:ext>
            </a:extLst>
          </p:cNvPr>
          <p:cNvSpPr/>
          <p:nvPr/>
        </p:nvSpPr>
        <p:spPr>
          <a:xfrm>
            <a:off x="9020015" y="2783858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5" name="Organigramme : Connecteur 254">
            <a:extLst>
              <a:ext uri="{FF2B5EF4-FFF2-40B4-BE49-F238E27FC236}">
                <a16:creationId xmlns:a16="http://schemas.microsoft.com/office/drawing/2014/main" id="{91E8CE8C-27D1-4FCA-B6E5-6D328FE43902}"/>
              </a:ext>
            </a:extLst>
          </p:cNvPr>
          <p:cNvSpPr/>
          <p:nvPr/>
        </p:nvSpPr>
        <p:spPr>
          <a:xfrm>
            <a:off x="9124949" y="2979490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Organigramme : Connecteur 255">
            <a:extLst>
              <a:ext uri="{FF2B5EF4-FFF2-40B4-BE49-F238E27FC236}">
                <a16:creationId xmlns:a16="http://schemas.microsoft.com/office/drawing/2014/main" id="{DC82892D-CF24-4B61-BFFA-1F2CAC6667F1}"/>
              </a:ext>
            </a:extLst>
          </p:cNvPr>
          <p:cNvSpPr/>
          <p:nvPr/>
        </p:nvSpPr>
        <p:spPr>
          <a:xfrm>
            <a:off x="9299655" y="2900639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7" name="Groupe 256">
            <a:extLst>
              <a:ext uri="{FF2B5EF4-FFF2-40B4-BE49-F238E27FC236}">
                <a16:creationId xmlns:a16="http://schemas.microsoft.com/office/drawing/2014/main" id="{3BE33768-AA7F-47A9-A949-A1998EE0290A}"/>
              </a:ext>
            </a:extLst>
          </p:cNvPr>
          <p:cNvGrpSpPr/>
          <p:nvPr/>
        </p:nvGrpSpPr>
        <p:grpSpPr>
          <a:xfrm rot="5400000">
            <a:off x="6892816" y="3361475"/>
            <a:ext cx="720000" cy="720000"/>
            <a:chOff x="1357301" y="5072694"/>
            <a:chExt cx="720000" cy="720000"/>
          </a:xfrm>
        </p:grpSpPr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493EBCA4-42DE-4A71-936F-2A1DC6EAE7A9}"/>
                </a:ext>
              </a:extLst>
            </p:cNvPr>
            <p:cNvSpPr/>
            <p:nvPr/>
          </p:nvSpPr>
          <p:spPr>
            <a:xfrm>
              <a:off x="1357301" y="5072694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Organigramme : Connecteur 258">
              <a:extLst>
                <a:ext uri="{FF2B5EF4-FFF2-40B4-BE49-F238E27FC236}">
                  <a16:creationId xmlns:a16="http://schemas.microsoft.com/office/drawing/2014/main" id="{CE57B8FB-60C9-4BA0-B3D6-E6648BAE9166}"/>
                </a:ext>
              </a:extLst>
            </p:cNvPr>
            <p:cNvSpPr/>
            <p:nvPr/>
          </p:nvSpPr>
          <p:spPr>
            <a:xfrm>
              <a:off x="1741837" y="5133890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Organigramme : Connecteur 259">
              <a:extLst>
                <a:ext uri="{FF2B5EF4-FFF2-40B4-BE49-F238E27FC236}">
                  <a16:creationId xmlns:a16="http://schemas.microsoft.com/office/drawing/2014/main" id="{4BF707ED-A71C-4B7F-8EC6-72588DF902D7}"/>
                </a:ext>
              </a:extLst>
            </p:cNvPr>
            <p:cNvSpPr/>
            <p:nvPr/>
          </p:nvSpPr>
          <p:spPr>
            <a:xfrm>
              <a:off x="1534549" y="5203561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Organigramme : Connecteur 260">
              <a:extLst>
                <a:ext uri="{FF2B5EF4-FFF2-40B4-BE49-F238E27FC236}">
                  <a16:creationId xmlns:a16="http://schemas.microsoft.com/office/drawing/2014/main" id="{084E1A52-2518-476E-ADD6-BF588389DA1F}"/>
                </a:ext>
              </a:extLst>
            </p:cNvPr>
            <p:cNvSpPr/>
            <p:nvPr/>
          </p:nvSpPr>
          <p:spPr>
            <a:xfrm>
              <a:off x="1687609" y="5294552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Organigramme : Connecteur 261">
              <a:extLst>
                <a:ext uri="{FF2B5EF4-FFF2-40B4-BE49-F238E27FC236}">
                  <a16:creationId xmlns:a16="http://schemas.microsoft.com/office/drawing/2014/main" id="{DFE2042B-AD37-4CA3-BF34-A21422462509}"/>
                </a:ext>
              </a:extLst>
            </p:cNvPr>
            <p:cNvSpPr/>
            <p:nvPr/>
          </p:nvSpPr>
          <p:spPr>
            <a:xfrm>
              <a:off x="1870336" y="5272216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Organigramme : Connecteur 262">
              <a:extLst>
                <a:ext uri="{FF2B5EF4-FFF2-40B4-BE49-F238E27FC236}">
                  <a16:creationId xmlns:a16="http://schemas.microsoft.com/office/drawing/2014/main" id="{F2FB62A2-A0C3-40A3-BE1B-F99A2FDBC219}"/>
                </a:ext>
              </a:extLst>
            </p:cNvPr>
            <p:cNvSpPr/>
            <p:nvPr/>
          </p:nvSpPr>
          <p:spPr>
            <a:xfrm>
              <a:off x="1664726" y="5457612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Organigramme : Connecteur 263">
              <a:extLst>
                <a:ext uri="{FF2B5EF4-FFF2-40B4-BE49-F238E27FC236}">
                  <a16:creationId xmlns:a16="http://schemas.microsoft.com/office/drawing/2014/main" id="{63620352-DB4E-479E-98C7-C0C4BCEA5981}"/>
                </a:ext>
              </a:extLst>
            </p:cNvPr>
            <p:cNvSpPr/>
            <p:nvPr/>
          </p:nvSpPr>
          <p:spPr>
            <a:xfrm>
              <a:off x="1457438" y="5527283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Organigramme : Connecteur 264">
              <a:extLst>
                <a:ext uri="{FF2B5EF4-FFF2-40B4-BE49-F238E27FC236}">
                  <a16:creationId xmlns:a16="http://schemas.microsoft.com/office/drawing/2014/main" id="{7C0689AB-DB6B-4B01-BB75-9F08A8A95CE6}"/>
                </a:ext>
              </a:extLst>
            </p:cNvPr>
            <p:cNvSpPr/>
            <p:nvPr/>
          </p:nvSpPr>
          <p:spPr>
            <a:xfrm>
              <a:off x="1610498" y="5618274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Organigramme : Connecteur 265">
              <a:extLst>
                <a:ext uri="{FF2B5EF4-FFF2-40B4-BE49-F238E27FC236}">
                  <a16:creationId xmlns:a16="http://schemas.microsoft.com/office/drawing/2014/main" id="{A4C3CB14-0C9A-49AE-93A1-BD6B2E3B46A6}"/>
                </a:ext>
              </a:extLst>
            </p:cNvPr>
            <p:cNvSpPr/>
            <p:nvPr/>
          </p:nvSpPr>
          <p:spPr>
            <a:xfrm>
              <a:off x="1793225" y="5595938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7" name="Connecteur droit avec flèche 266">
            <a:extLst>
              <a:ext uri="{FF2B5EF4-FFF2-40B4-BE49-F238E27FC236}">
                <a16:creationId xmlns:a16="http://schemas.microsoft.com/office/drawing/2014/main" id="{99125657-2002-4234-9277-9FFEFB40D9BC}"/>
              </a:ext>
            </a:extLst>
          </p:cNvPr>
          <p:cNvCxnSpPr>
            <a:cxnSpLocks/>
            <a:stCxn id="138" idx="3"/>
            <a:endCxn id="258" idx="0"/>
          </p:cNvCxnSpPr>
          <p:nvPr/>
        </p:nvCxnSpPr>
        <p:spPr>
          <a:xfrm flipH="1">
            <a:off x="7612816" y="3264309"/>
            <a:ext cx="979555" cy="457166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Ellipse 267">
            <a:extLst>
              <a:ext uri="{FF2B5EF4-FFF2-40B4-BE49-F238E27FC236}">
                <a16:creationId xmlns:a16="http://schemas.microsoft.com/office/drawing/2014/main" id="{DE4C8DF0-7C6D-4843-A0DF-FEAB87F4C267}"/>
              </a:ext>
            </a:extLst>
          </p:cNvPr>
          <p:cNvSpPr/>
          <p:nvPr/>
        </p:nvSpPr>
        <p:spPr>
          <a:xfrm rot="5400000">
            <a:off x="8489350" y="4032087"/>
            <a:ext cx="900000" cy="900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Organigramme : Connecteur 268">
            <a:extLst>
              <a:ext uri="{FF2B5EF4-FFF2-40B4-BE49-F238E27FC236}">
                <a16:creationId xmlns:a16="http://schemas.microsoft.com/office/drawing/2014/main" id="{0709E16C-65EF-4DA7-8298-5F6B869A0EEE}"/>
              </a:ext>
            </a:extLst>
          </p:cNvPr>
          <p:cNvSpPr/>
          <p:nvPr/>
        </p:nvSpPr>
        <p:spPr>
          <a:xfrm rot="5400000">
            <a:off x="9220154" y="4416623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0" name="Organigramme : Connecteur 269">
            <a:extLst>
              <a:ext uri="{FF2B5EF4-FFF2-40B4-BE49-F238E27FC236}">
                <a16:creationId xmlns:a16="http://schemas.microsoft.com/office/drawing/2014/main" id="{91F6BA30-5DA8-439E-948F-1093308F9370}"/>
              </a:ext>
            </a:extLst>
          </p:cNvPr>
          <p:cNvSpPr/>
          <p:nvPr/>
        </p:nvSpPr>
        <p:spPr>
          <a:xfrm rot="5400000">
            <a:off x="9150483" y="420933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1" name="Organigramme : Connecteur 270">
            <a:extLst>
              <a:ext uri="{FF2B5EF4-FFF2-40B4-BE49-F238E27FC236}">
                <a16:creationId xmlns:a16="http://schemas.microsoft.com/office/drawing/2014/main" id="{FA337DF3-1384-42A0-9B98-9F98B793C5F5}"/>
              </a:ext>
            </a:extLst>
          </p:cNvPr>
          <p:cNvSpPr/>
          <p:nvPr/>
        </p:nvSpPr>
        <p:spPr>
          <a:xfrm rot="5400000">
            <a:off x="9059492" y="436239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Organigramme : Connecteur 271">
            <a:extLst>
              <a:ext uri="{FF2B5EF4-FFF2-40B4-BE49-F238E27FC236}">
                <a16:creationId xmlns:a16="http://schemas.microsoft.com/office/drawing/2014/main" id="{FF0C5F6A-EBF2-4B2A-8329-E73852C39538}"/>
              </a:ext>
            </a:extLst>
          </p:cNvPr>
          <p:cNvSpPr/>
          <p:nvPr/>
        </p:nvSpPr>
        <p:spPr>
          <a:xfrm rot="5400000">
            <a:off x="9081828" y="4545122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3" name="Groupe 272">
            <a:extLst>
              <a:ext uri="{FF2B5EF4-FFF2-40B4-BE49-F238E27FC236}">
                <a16:creationId xmlns:a16="http://schemas.microsoft.com/office/drawing/2014/main" id="{1B2659D5-0C58-430A-B436-9DA7B3CD91D4}"/>
              </a:ext>
            </a:extLst>
          </p:cNvPr>
          <p:cNvGrpSpPr/>
          <p:nvPr/>
        </p:nvGrpSpPr>
        <p:grpSpPr>
          <a:xfrm rot="2995815">
            <a:off x="8710969" y="4099785"/>
            <a:ext cx="268662" cy="443787"/>
            <a:chOff x="2646602" y="5356250"/>
            <a:chExt cx="268662" cy="443787"/>
          </a:xfrm>
        </p:grpSpPr>
        <p:sp>
          <p:nvSpPr>
            <p:cNvPr id="274" name="Organigramme : Connecteur 273">
              <a:extLst>
                <a:ext uri="{FF2B5EF4-FFF2-40B4-BE49-F238E27FC236}">
                  <a16:creationId xmlns:a16="http://schemas.microsoft.com/office/drawing/2014/main" id="{E25B4B5E-6E8B-491A-BB17-AAF124632F91}"/>
                </a:ext>
              </a:extLst>
            </p:cNvPr>
            <p:cNvSpPr/>
            <p:nvPr/>
          </p:nvSpPr>
          <p:spPr>
            <a:xfrm rot="5400000">
              <a:off x="2807264" y="5563538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Organigramme : Connecteur 274">
              <a:extLst>
                <a:ext uri="{FF2B5EF4-FFF2-40B4-BE49-F238E27FC236}">
                  <a16:creationId xmlns:a16="http://schemas.microsoft.com/office/drawing/2014/main" id="{3E60BB52-6271-49DC-BC62-A84CDE957E44}"/>
                </a:ext>
              </a:extLst>
            </p:cNvPr>
            <p:cNvSpPr/>
            <p:nvPr/>
          </p:nvSpPr>
          <p:spPr>
            <a:xfrm rot="5400000">
              <a:off x="2737593" y="5356250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rganigramme : Connecteur 275">
              <a:extLst>
                <a:ext uri="{FF2B5EF4-FFF2-40B4-BE49-F238E27FC236}">
                  <a16:creationId xmlns:a16="http://schemas.microsoft.com/office/drawing/2014/main" id="{23BD78D0-99AD-47CC-9ACD-9270BA79E8D7}"/>
                </a:ext>
              </a:extLst>
            </p:cNvPr>
            <p:cNvSpPr/>
            <p:nvPr/>
          </p:nvSpPr>
          <p:spPr>
            <a:xfrm rot="5400000">
              <a:off x="2646602" y="5509310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Organigramme : Connecteur 276">
              <a:extLst>
                <a:ext uri="{FF2B5EF4-FFF2-40B4-BE49-F238E27FC236}">
                  <a16:creationId xmlns:a16="http://schemas.microsoft.com/office/drawing/2014/main" id="{44231BA0-A915-4726-8A13-60594B31282C}"/>
                </a:ext>
              </a:extLst>
            </p:cNvPr>
            <p:cNvSpPr/>
            <p:nvPr/>
          </p:nvSpPr>
          <p:spPr>
            <a:xfrm rot="5400000">
              <a:off x="2668938" y="5692037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8" name="Groupe 277">
            <a:extLst>
              <a:ext uri="{FF2B5EF4-FFF2-40B4-BE49-F238E27FC236}">
                <a16:creationId xmlns:a16="http://schemas.microsoft.com/office/drawing/2014/main" id="{1C90E3F2-7494-4DA7-8277-4120D213E5C4}"/>
              </a:ext>
            </a:extLst>
          </p:cNvPr>
          <p:cNvGrpSpPr/>
          <p:nvPr/>
        </p:nvGrpSpPr>
        <p:grpSpPr>
          <a:xfrm rot="1035893">
            <a:off x="8639835" y="4557572"/>
            <a:ext cx="443787" cy="268662"/>
            <a:chOff x="2527806" y="5778867"/>
            <a:chExt cx="443787" cy="268662"/>
          </a:xfrm>
        </p:grpSpPr>
        <p:sp>
          <p:nvSpPr>
            <p:cNvPr id="279" name="Organigramme : Connecteur 278">
              <a:extLst>
                <a:ext uri="{FF2B5EF4-FFF2-40B4-BE49-F238E27FC236}">
                  <a16:creationId xmlns:a16="http://schemas.microsoft.com/office/drawing/2014/main" id="{AF0EE963-9B04-4C61-9590-C983AC27D03D}"/>
                </a:ext>
              </a:extLst>
            </p:cNvPr>
            <p:cNvSpPr/>
            <p:nvPr/>
          </p:nvSpPr>
          <p:spPr>
            <a:xfrm>
              <a:off x="2735094" y="5778867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Organigramme : Connecteur 279">
              <a:extLst>
                <a:ext uri="{FF2B5EF4-FFF2-40B4-BE49-F238E27FC236}">
                  <a16:creationId xmlns:a16="http://schemas.microsoft.com/office/drawing/2014/main" id="{3F2E80A9-00D4-4603-9242-A097DBB2A7FD}"/>
                </a:ext>
              </a:extLst>
            </p:cNvPr>
            <p:cNvSpPr/>
            <p:nvPr/>
          </p:nvSpPr>
          <p:spPr>
            <a:xfrm>
              <a:off x="2527806" y="5848538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Organigramme : Connecteur 280">
              <a:extLst>
                <a:ext uri="{FF2B5EF4-FFF2-40B4-BE49-F238E27FC236}">
                  <a16:creationId xmlns:a16="http://schemas.microsoft.com/office/drawing/2014/main" id="{27A7612A-D1F5-4E00-A769-8768BFF9A9D1}"/>
                </a:ext>
              </a:extLst>
            </p:cNvPr>
            <p:cNvSpPr/>
            <p:nvPr/>
          </p:nvSpPr>
          <p:spPr>
            <a:xfrm>
              <a:off x="2680866" y="5939529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Organigramme : Connecteur 281">
              <a:extLst>
                <a:ext uri="{FF2B5EF4-FFF2-40B4-BE49-F238E27FC236}">
                  <a16:creationId xmlns:a16="http://schemas.microsoft.com/office/drawing/2014/main" id="{DD3DDD89-57CE-4F14-8F11-12D598FE980C}"/>
                </a:ext>
              </a:extLst>
            </p:cNvPr>
            <p:cNvSpPr/>
            <p:nvPr/>
          </p:nvSpPr>
          <p:spPr>
            <a:xfrm>
              <a:off x="2863593" y="5917193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3" name="Connecteur droit avec flèche 282">
            <a:extLst>
              <a:ext uri="{FF2B5EF4-FFF2-40B4-BE49-F238E27FC236}">
                <a16:creationId xmlns:a16="http://schemas.microsoft.com/office/drawing/2014/main" id="{E2B3484F-CC28-48B4-A908-0F2D581F5538}"/>
              </a:ext>
            </a:extLst>
          </p:cNvPr>
          <p:cNvCxnSpPr>
            <a:cxnSpLocks/>
            <a:stCxn id="258" idx="0"/>
            <a:endCxn id="268" idx="4"/>
          </p:cNvCxnSpPr>
          <p:nvPr/>
        </p:nvCxnSpPr>
        <p:spPr>
          <a:xfrm>
            <a:off x="7612816" y="3721475"/>
            <a:ext cx="876534" cy="760612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rganigramme : Connecteur 283">
            <a:extLst>
              <a:ext uri="{FF2B5EF4-FFF2-40B4-BE49-F238E27FC236}">
                <a16:creationId xmlns:a16="http://schemas.microsoft.com/office/drawing/2014/main" id="{6020B4DA-36EB-43D2-A5B8-F773E60CF458}"/>
              </a:ext>
            </a:extLst>
          </p:cNvPr>
          <p:cNvSpPr/>
          <p:nvPr/>
        </p:nvSpPr>
        <p:spPr>
          <a:xfrm>
            <a:off x="6608831" y="2495800"/>
            <a:ext cx="72000" cy="72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Organigramme : Connecteur 284">
            <a:extLst>
              <a:ext uri="{FF2B5EF4-FFF2-40B4-BE49-F238E27FC236}">
                <a16:creationId xmlns:a16="http://schemas.microsoft.com/office/drawing/2014/main" id="{BBE820B3-A3A8-47D9-A75E-FDB7E329A914}"/>
              </a:ext>
            </a:extLst>
          </p:cNvPr>
          <p:cNvSpPr/>
          <p:nvPr/>
        </p:nvSpPr>
        <p:spPr>
          <a:xfrm>
            <a:off x="6607951" y="2726548"/>
            <a:ext cx="72000" cy="72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" name="Organigramme : Connecteur 285">
            <a:extLst>
              <a:ext uri="{FF2B5EF4-FFF2-40B4-BE49-F238E27FC236}">
                <a16:creationId xmlns:a16="http://schemas.microsoft.com/office/drawing/2014/main" id="{9E4DF3F8-9871-42B4-AC86-32564A913521}"/>
              </a:ext>
            </a:extLst>
          </p:cNvPr>
          <p:cNvSpPr/>
          <p:nvPr/>
        </p:nvSpPr>
        <p:spPr>
          <a:xfrm>
            <a:off x="6608532" y="2874965"/>
            <a:ext cx="72000" cy="72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" name="Organigramme : Connecteur 286">
            <a:extLst>
              <a:ext uri="{FF2B5EF4-FFF2-40B4-BE49-F238E27FC236}">
                <a16:creationId xmlns:a16="http://schemas.microsoft.com/office/drawing/2014/main" id="{D69310F7-8F04-4FEB-8C9A-184A24E07C71}"/>
              </a:ext>
            </a:extLst>
          </p:cNvPr>
          <p:cNvSpPr/>
          <p:nvPr/>
        </p:nvSpPr>
        <p:spPr>
          <a:xfrm>
            <a:off x="6608532" y="2799791"/>
            <a:ext cx="72000" cy="72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8" name="ZoneTexte 287">
            <a:extLst>
              <a:ext uri="{FF2B5EF4-FFF2-40B4-BE49-F238E27FC236}">
                <a16:creationId xmlns:a16="http://schemas.microsoft.com/office/drawing/2014/main" id="{CA6DFD09-8064-4BE0-B2F2-F7C26C5A1AAE}"/>
              </a:ext>
            </a:extLst>
          </p:cNvPr>
          <p:cNvSpPr txBox="1"/>
          <p:nvPr/>
        </p:nvSpPr>
        <p:spPr>
          <a:xfrm>
            <a:off x="6631796" y="2424238"/>
            <a:ext cx="1199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déglutition</a:t>
            </a:r>
            <a:endParaRPr lang="en-GB" sz="1000" dirty="0"/>
          </a:p>
        </p:txBody>
      </p:sp>
      <p:sp>
        <p:nvSpPr>
          <p:cNvPr id="289" name="Rectangle : coins arrondis 288">
            <a:extLst>
              <a:ext uri="{FF2B5EF4-FFF2-40B4-BE49-F238E27FC236}">
                <a16:creationId xmlns:a16="http://schemas.microsoft.com/office/drawing/2014/main" id="{4B80F71B-832A-4552-BE63-7123019096A1}"/>
              </a:ext>
            </a:extLst>
          </p:cNvPr>
          <p:cNvSpPr/>
          <p:nvPr/>
        </p:nvSpPr>
        <p:spPr>
          <a:xfrm>
            <a:off x="6579855" y="1544279"/>
            <a:ext cx="2844970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Méthode: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Sequential forward selection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A093CDB8-5FC5-42C4-9521-D080C85FB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6A4AA3B-B80F-45CF-8122-8D1084782BB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407C1E5-BCD6-4B2C-9811-547953E26750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24683187-F522-4583-A6F1-12804303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C48CA3E5-F31F-43D3-9045-93545212DFB8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B9256F23-249F-4300-A800-F25D3FD14B67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F458A774-6076-4010-80A9-E55E87EDD7E0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FD5D4C5E-89EC-497C-9F4C-6D6E81C75BF7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70077847-10AE-4149-AF28-9D6C583F29F8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E2B600C-7EDF-4CE7-9AA9-1FCFD848129F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4560E2A3-AB64-4952-B9BF-33AF2BE50CA0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itre 1">
            <a:extLst>
              <a:ext uri="{FF2B5EF4-FFF2-40B4-BE49-F238E27FC236}">
                <a16:creationId xmlns:a16="http://schemas.microsoft.com/office/drawing/2014/main" id="{AED2B15E-6647-47EC-9A6C-F42C3001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14A40E74-CBBC-4412-B366-BEDE5792D127}"/>
              </a:ext>
            </a:extLst>
          </p:cNvPr>
          <p:cNvSpPr/>
          <p:nvPr/>
        </p:nvSpPr>
        <p:spPr>
          <a:xfrm>
            <a:off x="6574669" y="4506140"/>
            <a:ext cx="1044000" cy="1044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rganigramme : Connecteur 167">
            <a:extLst>
              <a:ext uri="{FF2B5EF4-FFF2-40B4-BE49-F238E27FC236}">
                <a16:creationId xmlns:a16="http://schemas.microsoft.com/office/drawing/2014/main" id="{4CBA0614-F364-48BA-B568-1E79D5D2DF14}"/>
              </a:ext>
            </a:extLst>
          </p:cNvPr>
          <p:cNvSpPr/>
          <p:nvPr/>
        </p:nvSpPr>
        <p:spPr>
          <a:xfrm>
            <a:off x="7143355" y="456733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rganigramme : Connecteur 168">
            <a:extLst>
              <a:ext uri="{FF2B5EF4-FFF2-40B4-BE49-F238E27FC236}">
                <a16:creationId xmlns:a16="http://schemas.microsoft.com/office/drawing/2014/main" id="{0F4B26A8-AA2B-4E81-82CB-67490ACC0FD2}"/>
              </a:ext>
            </a:extLst>
          </p:cNvPr>
          <p:cNvSpPr/>
          <p:nvPr/>
        </p:nvSpPr>
        <p:spPr>
          <a:xfrm>
            <a:off x="6936067" y="4637007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rganigramme : Connecteur 169">
            <a:extLst>
              <a:ext uri="{FF2B5EF4-FFF2-40B4-BE49-F238E27FC236}">
                <a16:creationId xmlns:a16="http://schemas.microsoft.com/office/drawing/2014/main" id="{2C3CFE04-161A-4B42-B134-D94BD1768FA5}"/>
              </a:ext>
            </a:extLst>
          </p:cNvPr>
          <p:cNvSpPr/>
          <p:nvPr/>
        </p:nvSpPr>
        <p:spPr>
          <a:xfrm>
            <a:off x="7089127" y="474477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rganigramme : Connecteur 170">
            <a:extLst>
              <a:ext uri="{FF2B5EF4-FFF2-40B4-BE49-F238E27FC236}">
                <a16:creationId xmlns:a16="http://schemas.microsoft.com/office/drawing/2014/main" id="{6707F146-113C-4BCE-A91F-353EA16E497B}"/>
              </a:ext>
            </a:extLst>
          </p:cNvPr>
          <p:cNvSpPr/>
          <p:nvPr/>
        </p:nvSpPr>
        <p:spPr>
          <a:xfrm>
            <a:off x="7271854" y="4705662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rganigramme : Connecteur 171">
            <a:extLst>
              <a:ext uri="{FF2B5EF4-FFF2-40B4-BE49-F238E27FC236}">
                <a16:creationId xmlns:a16="http://schemas.microsoft.com/office/drawing/2014/main" id="{B2F4AEB6-95BC-4236-A33B-FADEDE5711FB}"/>
              </a:ext>
            </a:extLst>
          </p:cNvPr>
          <p:cNvSpPr/>
          <p:nvPr/>
        </p:nvSpPr>
        <p:spPr>
          <a:xfrm>
            <a:off x="6831188" y="4817757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rganigramme : Connecteur 172">
            <a:extLst>
              <a:ext uri="{FF2B5EF4-FFF2-40B4-BE49-F238E27FC236}">
                <a16:creationId xmlns:a16="http://schemas.microsoft.com/office/drawing/2014/main" id="{549B4C17-C2FD-45EA-A5B2-57114518D109}"/>
              </a:ext>
            </a:extLst>
          </p:cNvPr>
          <p:cNvSpPr/>
          <p:nvPr/>
        </p:nvSpPr>
        <p:spPr>
          <a:xfrm>
            <a:off x="6623900" y="4887428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rganigramme : Connecteur 173">
            <a:extLst>
              <a:ext uri="{FF2B5EF4-FFF2-40B4-BE49-F238E27FC236}">
                <a16:creationId xmlns:a16="http://schemas.microsoft.com/office/drawing/2014/main" id="{BAC00643-C42A-4A25-AEA6-6DFCB8294A13}"/>
              </a:ext>
            </a:extLst>
          </p:cNvPr>
          <p:cNvSpPr/>
          <p:nvPr/>
        </p:nvSpPr>
        <p:spPr>
          <a:xfrm>
            <a:off x="6776960" y="4978419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rganigramme : Connecteur 174">
            <a:extLst>
              <a:ext uri="{FF2B5EF4-FFF2-40B4-BE49-F238E27FC236}">
                <a16:creationId xmlns:a16="http://schemas.microsoft.com/office/drawing/2014/main" id="{6032DEF2-386F-46AD-BA2B-25E9D25D0116}"/>
              </a:ext>
            </a:extLst>
          </p:cNvPr>
          <p:cNvSpPr/>
          <p:nvPr/>
        </p:nvSpPr>
        <p:spPr>
          <a:xfrm>
            <a:off x="6959687" y="4956083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rganigramme : Connecteur 175">
            <a:extLst>
              <a:ext uri="{FF2B5EF4-FFF2-40B4-BE49-F238E27FC236}">
                <a16:creationId xmlns:a16="http://schemas.microsoft.com/office/drawing/2014/main" id="{74C2A127-F75C-47D6-AD53-BA7B6F1FC7CA}"/>
              </a:ext>
            </a:extLst>
          </p:cNvPr>
          <p:cNvSpPr/>
          <p:nvPr/>
        </p:nvSpPr>
        <p:spPr>
          <a:xfrm>
            <a:off x="7052914" y="5157731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rganigramme : Connecteur 176">
            <a:extLst>
              <a:ext uri="{FF2B5EF4-FFF2-40B4-BE49-F238E27FC236}">
                <a16:creationId xmlns:a16="http://schemas.microsoft.com/office/drawing/2014/main" id="{8A8A46C6-EA3E-4500-87FB-441968B9E2C4}"/>
              </a:ext>
            </a:extLst>
          </p:cNvPr>
          <p:cNvSpPr/>
          <p:nvPr/>
        </p:nvSpPr>
        <p:spPr>
          <a:xfrm>
            <a:off x="6853647" y="5235423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rganigramme : Connecteur 177">
            <a:extLst>
              <a:ext uri="{FF2B5EF4-FFF2-40B4-BE49-F238E27FC236}">
                <a16:creationId xmlns:a16="http://schemas.microsoft.com/office/drawing/2014/main" id="{71422250-679F-4754-8581-16B329AE64D0}"/>
              </a:ext>
            </a:extLst>
          </p:cNvPr>
          <p:cNvSpPr/>
          <p:nvPr/>
        </p:nvSpPr>
        <p:spPr>
          <a:xfrm>
            <a:off x="7022749" y="5326414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rganigramme : Connecteur 178">
            <a:extLst>
              <a:ext uri="{FF2B5EF4-FFF2-40B4-BE49-F238E27FC236}">
                <a16:creationId xmlns:a16="http://schemas.microsoft.com/office/drawing/2014/main" id="{10FC97CA-FC04-40D5-B66D-F8161C33888F}"/>
              </a:ext>
            </a:extLst>
          </p:cNvPr>
          <p:cNvSpPr/>
          <p:nvPr/>
        </p:nvSpPr>
        <p:spPr>
          <a:xfrm>
            <a:off x="7205476" y="5304078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rganigramme : Connecteur 179">
            <a:extLst>
              <a:ext uri="{FF2B5EF4-FFF2-40B4-BE49-F238E27FC236}">
                <a16:creationId xmlns:a16="http://schemas.microsoft.com/office/drawing/2014/main" id="{FF95CBFC-B191-46B9-B741-53A5AEB95D2C}"/>
              </a:ext>
            </a:extLst>
          </p:cNvPr>
          <p:cNvSpPr/>
          <p:nvPr/>
        </p:nvSpPr>
        <p:spPr>
          <a:xfrm>
            <a:off x="7338428" y="4879212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rganigramme : Connecteur 180">
            <a:extLst>
              <a:ext uri="{FF2B5EF4-FFF2-40B4-BE49-F238E27FC236}">
                <a16:creationId xmlns:a16="http://schemas.microsoft.com/office/drawing/2014/main" id="{0900B2C5-2FEC-4536-B1E9-5596186F085F}"/>
              </a:ext>
            </a:extLst>
          </p:cNvPr>
          <p:cNvSpPr/>
          <p:nvPr/>
        </p:nvSpPr>
        <p:spPr>
          <a:xfrm>
            <a:off x="7155203" y="4916799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2" name="Organigramme : Connecteur 181">
            <a:extLst>
              <a:ext uri="{FF2B5EF4-FFF2-40B4-BE49-F238E27FC236}">
                <a16:creationId xmlns:a16="http://schemas.microsoft.com/office/drawing/2014/main" id="{F513F466-30CB-431A-92BB-4CCF5C689679}"/>
              </a:ext>
            </a:extLst>
          </p:cNvPr>
          <p:cNvSpPr/>
          <p:nvPr/>
        </p:nvSpPr>
        <p:spPr>
          <a:xfrm>
            <a:off x="7260137" y="5112431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rganigramme : Connecteur 182">
            <a:extLst>
              <a:ext uri="{FF2B5EF4-FFF2-40B4-BE49-F238E27FC236}">
                <a16:creationId xmlns:a16="http://schemas.microsoft.com/office/drawing/2014/main" id="{A17C78F1-0F24-47C1-BBDB-C71EC8222F7E}"/>
              </a:ext>
            </a:extLst>
          </p:cNvPr>
          <p:cNvSpPr/>
          <p:nvPr/>
        </p:nvSpPr>
        <p:spPr>
          <a:xfrm>
            <a:off x="7434843" y="5033580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4" name="Connecteur droit avec flèche 183">
            <a:extLst>
              <a:ext uri="{FF2B5EF4-FFF2-40B4-BE49-F238E27FC236}">
                <a16:creationId xmlns:a16="http://schemas.microsoft.com/office/drawing/2014/main" id="{B64AE53A-E114-411A-A433-C4DB9AA984BF}"/>
              </a:ext>
            </a:extLst>
          </p:cNvPr>
          <p:cNvCxnSpPr>
            <a:cxnSpLocks/>
            <a:stCxn id="268" idx="4"/>
            <a:endCxn id="167" idx="6"/>
          </p:cNvCxnSpPr>
          <p:nvPr/>
        </p:nvCxnSpPr>
        <p:spPr>
          <a:xfrm flipH="1">
            <a:off x="7618669" y="4482087"/>
            <a:ext cx="870681" cy="546053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6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38" grpId="0" animBg="1"/>
      <p:bldP spid="139" grpId="0" animBg="1"/>
      <p:bldP spid="140" grpId="0" animBg="1"/>
      <p:bldP spid="142" grpId="0" animBg="1"/>
      <p:bldP spid="146" grpId="0" animBg="1"/>
      <p:bldP spid="149" grpId="0" animBg="1"/>
      <p:bldP spid="152" grpId="0" animBg="1"/>
      <p:bldP spid="15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84" grpId="0" animBg="1"/>
      <p:bldP spid="285" grpId="0" animBg="1"/>
      <p:bldP spid="286" grpId="0" animBg="1"/>
      <p:bldP spid="287" grpId="0" animBg="1"/>
      <p:bldP spid="288" grpId="0"/>
      <p:bldP spid="289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2066E699-D41B-4977-A5FF-B5ADE1A2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39" y="1857725"/>
            <a:ext cx="5500363" cy="361249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92F3EB-47ED-45E0-8C0C-087A33F1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1" y="1857725"/>
            <a:ext cx="5500364" cy="361249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173217-BD4B-4A3A-B6E9-86957DD74EC6}"/>
              </a:ext>
            </a:extLst>
          </p:cNvPr>
          <p:cNvSpPr txBox="1"/>
          <p:nvPr/>
        </p:nvSpPr>
        <p:spPr>
          <a:xfrm rot="16200000">
            <a:off x="1652533" y="3426233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Performances des classifieurs (F1-score)</a:t>
            </a:r>
            <a:endParaRPr lang="en-GB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45B849-BEE0-41D7-8576-32DC349C596F}"/>
              </a:ext>
            </a:extLst>
          </p:cNvPr>
          <p:cNvSpPr txBox="1"/>
          <p:nvPr/>
        </p:nvSpPr>
        <p:spPr>
          <a:xfrm>
            <a:off x="3771399" y="5496346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Nombre de tâches </a:t>
            </a:r>
            <a:r>
              <a:rPr lang="fr-FR" sz="1400" b="1" dirty="0"/>
              <a:t>ajoutées</a:t>
            </a:r>
            <a:r>
              <a:rPr lang="fr-FR" sz="1400" dirty="0"/>
              <a:t> à la déglutition</a:t>
            </a:r>
            <a:endParaRPr lang="en-GB" sz="1400" dirty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CD4862E-C4F6-4B7C-A69F-3BFD6F6BB9BD}"/>
              </a:ext>
            </a:extLst>
          </p:cNvPr>
          <p:cNvGrpSpPr/>
          <p:nvPr/>
        </p:nvGrpSpPr>
        <p:grpSpPr>
          <a:xfrm>
            <a:off x="3895502" y="4211729"/>
            <a:ext cx="2488964" cy="1098009"/>
            <a:chOff x="3500965" y="4096690"/>
            <a:chExt cx="2908301" cy="150713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03B1CCA-0702-427F-A6E9-E84904CA99ED}"/>
                </a:ext>
              </a:extLst>
            </p:cNvPr>
            <p:cNvSpPr/>
            <p:nvPr/>
          </p:nvSpPr>
          <p:spPr>
            <a:xfrm>
              <a:off x="3500965" y="4096690"/>
              <a:ext cx="2908301" cy="589822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Ajout incrémental de la meilleure</a:t>
              </a: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tâche à la classification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2AB97C45-0A61-45B7-9ABD-55B5D0F705E3}"/>
                </a:ext>
              </a:extLst>
            </p:cNvPr>
            <p:cNvCxnSpPr>
              <a:cxnSpLocks/>
            </p:cNvCxnSpPr>
            <p:nvPr/>
          </p:nvCxnSpPr>
          <p:spPr>
            <a:xfrm>
              <a:off x="3609763" y="4689670"/>
              <a:ext cx="0" cy="914159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C7C054F-9455-4300-80C2-8F432DB2BA20}"/>
              </a:ext>
            </a:extLst>
          </p:cNvPr>
          <p:cNvGrpSpPr/>
          <p:nvPr/>
        </p:nvGrpSpPr>
        <p:grpSpPr>
          <a:xfrm>
            <a:off x="4004309" y="4764914"/>
            <a:ext cx="3905779" cy="429391"/>
            <a:chOff x="3525416" y="4847619"/>
            <a:chExt cx="4563816" cy="58938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54CEA2E-5AD8-4624-88A6-0B543C8655C8}"/>
                </a:ext>
              </a:extLst>
            </p:cNvPr>
            <p:cNvSpPr/>
            <p:nvPr/>
          </p:nvSpPr>
          <p:spPr>
            <a:xfrm>
              <a:off x="4224442" y="4847619"/>
              <a:ext cx="2908301" cy="589386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Plus le rang est élevé,</a:t>
              </a: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plus la classification est difficile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541F3056-A054-43C1-826E-DAACB1CE77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5416" y="5148123"/>
              <a:ext cx="694076" cy="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9295276D-0F3D-42B5-851F-12B490F0B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2743" y="5137113"/>
              <a:ext cx="956489" cy="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3A1D4B87-F037-4D84-8925-6B0B531E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4F72DF08-DD40-40F0-9C72-43840B3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75033E6-BA1D-4DBC-9447-EBB06D703888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C8E55195-3EF0-4E35-9BCA-7141C27D2114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stylohyoïdien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digastrique postérieur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sous-mandibulaires</a:t>
              </a:r>
            </a:p>
          </p:txBody>
        </p: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E78BA013-70F3-4FFD-BA12-B301D19A5537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C47F484-0187-4991-A233-A282AFFD316B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6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FD7710D-333A-42CA-B031-8D25DCEEC2E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40" y="1860677"/>
            <a:ext cx="5500361" cy="361440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173217-BD4B-4A3A-B6E9-86957DD74EC6}"/>
              </a:ext>
            </a:extLst>
          </p:cNvPr>
          <p:cNvSpPr txBox="1"/>
          <p:nvPr/>
        </p:nvSpPr>
        <p:spPr>
          <a:xfrm rot="16200000">
            <a:off x="1652533" y="3424318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Performances des classifieurs (F1-score)</a:t>
            </a:r>
            <a:endParaRPr lang="en-GB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45B849-BEE0-41D7-8576-32DC349C596F}"/>
              </a:ext>
            </a:extLst>
          </p:cNvPr>
          <p:cNvSpPr txBox="1"/>
          <p:nvPr/>
        </p:nvSpPr>
        <p:spPr>
          <a:xfrm>
            <a:off x="3771399" y="5494431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Nombre de tâches </a:t>
            </a:r>
            <a:r>
              <a:rPr lang="fr-FR" sz="1400" b="1" dirty="0"/>
              <a:t>ajoutées</a:t>
            </a:r>
            <a:r>
              <a:rPr lang="fr-FR" sz="1400" dirty="0"/>
              <a:t> à la déglutition</a:t>
            </a:r>
            <a:endParaRPr lang="en-GB" sz="1400" dirty="0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2A5D73C-D736-4961-B115-C85C05034EE4}"/>
              </a:ext>
            </a:extLst>
          </p:cNvPr>
          <p:cNvGrpSpPr/>
          <p:nvPr/>
        </p:nvGrpSpPr>
        <p:grpSpPr>
          <a:xfrm>
            <a:off x="4349749" y="4655013"/>
            <a:ext cx="3659390" cy="428400"/>
            <a:chOff x="4646410" y="4789111"/>
            <a:chExt cx="3659390" cy="534944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FEF893D1-018A-4386-B3EC-EE7B5ACDD438}"/>
                </a:ext>
              </a:extLst>
            </p:cNvPr>
            <p:cNvSpPr/>
            <p:nvPr/>
          </p:nvSpPr>
          <p:spPr>
            <a:xfrm>
              <a:off x="4646410" y="4789111"/>
              <a:ext cx="2908301" cy="534944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500" dirty="0">
                  <a:solidFill>
                    <a:schemeClr val="tx1"/>
                  </a:solidFill>
                </a:rPr>
                <a:t>La mastication est toujours 13ème,</a:t>
              </a:r>
            </a:p>
            <a:p>
              <a:pPr algn="ctr"/>
              <a:r>
                <a:rPr lang="fr-FR" sz="1500" dirty="0">
                  <a:solidFill>
                    <a:schemeClr val="tx1"/>
                  </a:solidFill>
                </a:rPr>
                <a:t>causant la plus grosse chute.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92B48BC5-E7CA-4F23-A7C8-83ED475496D7}"/>
                </a:ext>
              </a:extLst>
            </p:cNvPr>
            <p:cNvCxnSpPr>
              <a:cxnSpLocks/>
            </p:cNvCxnSpPr>
            <p:nvPr/>
          </p:nvCxnSpPr>
          <p:spPr>
            <a:xfrm>
              <a:off x="7554711" y="5050635"/>
              <a:ext cx="751089" cy="1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590181D-339A-4AFE-AE64-E82B04D719E9}"/>
              </a:ext>
            </a:extLst>
          </p:cNvPr>
          <p:cNvSpPr/>
          <p:nvPr/>
        </p:nvSpPr>
        <p:spPr>
          <a:xfrm>
            <a:off x="8009139" y="1851871"/>
            <a:ext cx="216000" cy="3464822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>
            <a:solidFill>
              <a:schemeClr val="bg2">
                <a:lumMod val="6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EE7D7AF-D647-49BB-892C-85D322BD01F6}"/>
              </a:ext>
            </a:extLst>
          </p:cNvPr>
          <p:cNvSpPr/>
          <p:nvPr/>
        </p:nvSpPr>
        <p:spPr>
          <a:xfrm>
            <a:off x="8220745" y="3533372"/>
            <a:ext cx="223200" cy="1379300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967C676-5C5F-4CF0-96A9-D213EDE686DA}"/>
              </a:ext>
            </a:extLst>
          </p:cNvPr>
          <p:cNvSpPr/>
          <p:nvPr/>
        </p:nvSpPr>
        <p:spPr>
          <a:xfrm>
            <a:off x="8220745" y="2825554"/>
            <a:ext cx="480343" cy="607979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3473EC96-BF2C-4CD6-9842-C7CF2588E269}"/>
              </a:ext>
            </a:extLst>
          </p:cNvPr>
          <p:cNvSpPr/>
          <p:nvPr/>
        </p:nvSpPr>
        <p:spPr>
          <a:xfrm>
            <a:off x="8220744" y="2448272"/>
            <a:ext cx="699419" cy="172496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5013596-32BC-4FD9-8940-1EA173F6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6CA843CF-F6F5-4264-84E9-78857320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466B4C8-44DD-4AAA-9703-55A56B1EC5FF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8B68E372-3638-4BBC-AA07-AD4EB216CB63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stylohyoïdien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digastrique postérieur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sous-mandibulaires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A86F260A-FA55-46FA-8F4D-46DC868BCDEF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C777C29-7D83-4DCC-B336-A3BB3889EA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40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15F9BB3-DC9C-4D60-BDCD-5F325B649F9B}"/>
              </a:ext>
            </a:extLst>
          </p:cNvPr>
          <p:cNvSpPr txBox="1"/>
          <p:nvPr/>
        </p:nvSpPr>
        <p:spPr>
          <a:xfrm rot="16200000">
            <a:off x="1652533" y="3424318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Performances des classifieurs (F1-score)</a:t>
            </a:r>
            <a:endParaRPr lang="en-GB" sz="14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AE24E29-BC3D-483D-9724-760849376601}"/>
              </a:ext>
            </a:extLst>
          </p:cNvPr>
          <p:cNvSpPr txBox="1"/>
          <p:nvPr/>
        </p:nvSpPr>
        <p:spPr>
          <a:xfrm>
            <a:off x="3771399" y="5494431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Nombre de tâches </a:t>
            </a:r>
            <a:r>
              <a:rPr lang="fr-FR" sz="1400" b="1" dirty="0"/>
              <a:t>ajoutées</a:t>
            </a:r>
            <a:r>
              <a:rPr lang="fr-FR" sz="1400" dirty="0"/>
              <a:t> à la déglutition</a:t>
            </a:r>
            <a:endParaRPr lang="en-GB" sz="1400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1316C9DD-6EC7-4D4E-8C50-8DDA1EEC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39" y="1855810"/>
            <a:ext cx="5500363" cy="36124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875FE4-071D-4E90-91B6-68A00894AAB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46546" y="4146925"/>
            <a:ext cx="2180672" cy="1170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4AEA3E-F95E-47B6-91C5-19E774978906}"/>
              </a:ext>
            </a:extLst>
          </p:cNvPr>
          <p:cNvSpPr txBox="1"/>
          <p:nvPr/>
        </p:nvSpPr>
        <p:spPr>
          <a:xfrm>
            <a:off x="3855457" y="39293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6</a:t>
            </a:r>
            <a:endParaRPr lang="en-GB" sz="14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F286B9-A06D-4DED-BA64-FAA169A23F4A}"/>
              </a:ext>
            </a:extLst>
          </p:cNvPr>
          <p:cNvSpPr txBox="1"/>
          <p:nvPr/>
        </p:nvSpPr>
        <p:spPr>
          <a:xfrm>
            <a:off x="4196642" y="452723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  <a:endParaRPr lang="en-GB" sz="1400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95EF1397-3D09-42C6-A6D3-EB0BD412BE2D}"/>
              </a:ext>
            </a:extLst>
          </p:cNvPr>
          <p:cNvSpPr txBox="1"/>
          <p:nvPr/>
        </p:nvSpPr>
        <p:spPr>
          <a:xfrm>
            <a:off x="4547162" y="472535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</a:t>
            </a:r>
            <a:endParaRPr lang="en-GB" sz="1400" dirty="0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30E7F43-B056-42DC-B5EB-295B96675A61}"/>
              </a:ext>
            </a:extLst>
          </p:cNvPr>
          <p:cNvSpPr txBox="1"/>
          <p:nvPr/>
        </p:nvSpPr>
        <p:spPr>
          <a:xfrm>
            <a:off x="5221414" y="47293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</a:t>
            </a:r>
            <a:endParaRPr lang="en-GB" sz="1400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D95E388-3DB8-4F71-B258-46127487607D}"/>
              </a:ext>
            </a:extLst>
          </p:cNvPr>
          <p:cNvSpPr txBox="1"/>
          <p:nvPr/>
        </p:nvSpPr>
        <p:spPr>
          <a:xfrm>
            <a:off x="5918526" y="49337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  <a:endParaRPr lang="en-GB" sz="1400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6E3104A-0B32-4123-A108-F1C78004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8D68294B-9348-456A-98A9-530F7FA3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CCCA2FF-3841-4F47-A510-FF37399380C5}"/>
              </a:ext>
            </a:extLst>
          </p:cNvPr>
          <p:cNvGrpSpPr/>
          <p:nvPr/>
        </p:nvGrpSpPr>
        <p:grpSpPr>
          <a:xfrm>
            <a:off x="4823199" y="4199430"/>
            <a:ext cx="1859121" cy="299874"/>
            <a:chOff x="3070161" y="4299894"/>
            <a:chExt cx="1997140" cy="299874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71DB2ED2-5218-4B80-9BA4-3ABCFC252FAE}"/>
                </a:ext>
              </a:extLst>
            </p:cNvPr>
            <p:cNvSpPr/>
            <p:nvPr/>
          </p:nvSpPr>
          <p:spPr>
            <a:xfrm>
              <a:off x="3070161" y="4299894"/>
              <a:ext cx="1997140" cy="299874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         rotation de la tête</a:t>
              </a: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0AE07B99-420F-4FC3-B23A-4A10900A1270}"/>
                </a:ext>
              </a:extLst>
            </p:cNvPr>
            <p:cNvCxnSpPr/>
            <p:nvPr/>
          </p:nvCxnSpPr>
          <p:spPr>
            <a:xfrm>
              <a:off x="3176433" y="4455370"/>
              <a:ext cx="324000" cy="0"/>
            </a:xfrm>
            <a:prstGeom prst="line">
              <a:avLst/>
            </a:prstGeom>
            <a:ln w="25400">
              <a:solidFill>
                <a:srgbClr val="FF7B6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548C4E89-345B-4D47-9443-5D850F72245B}"/>
              </a:ext>
            </a:extLst>
          </p:cNvPr>
          <p:cNvCxnSpPr>
            <a:cxnSpLocks/>
          </p:cNvCxnSpPr>
          <p:nvPr/>
        </p:nvCxnSpPr>
        <p:spPr>
          <a:xfrm flipH="1" flipV="1">
            <a:off x="4510780" y="5033130"/>
            <a:ext cx="0" cy="534147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0F4C68-4AA3-4EAE-BD3D-C8A832306B5B}"/>
              </a:ext>
            </a:extLst>
          </p:cNvPr>
          <p:cNvSpPr/>
          <p:nvPr/>
        </p:nvSpPr>
        <p:spPr>
          <a:xfrm>
            <a:off x="4358056" y="5567127"/>
            <a:ext cx="305448" cy="299874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2,5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3089FE0-3058-449D-92B6-E5247926A5D6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8E09D0A4-C072-4F03-8BB3-AF3D73E8D3DC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stylohyoïdien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digastrique postérieur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sous-mandibulaires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62823047-1552-4F7B-9C92-2EB930D118AB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CE894ED0-353D-48EE-9274-48D8B59BCC8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519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9" grpId="0"/>
      <p:bldP spid="90" grpId="0"/>
      <p:bldP spid="91" grpId="0"/>
      <p:bldP spid="92" grpId="0"/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83D14B3A-CC7C-4D08-AF3A-95C27D18D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1"/>
          <a:stretch/>
        </p:blipFill>
        <p:spPr>
          <a:xfrm>
            <a:off x="977237" y="2146337"/>
            <a:ext cx="3068021" cy="30198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A64867-5D3F-4D5D-B13E-FCB6AE6315F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7" y="2146337"/>
            <a:ext cx="3068021" cy="301981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4577D1DD-7938-407B-B8BC-9BAFEDAAF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1"/>
          <a:stretch/>
        </p:blipFill>
        <p:spPr>
          <a:xfrm>
            <a:off x="4564123" y="2146337"/>
            <a:ext cx="3072065" cy="30198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C546C0-8A33-4528-B0E3-E95BDD25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EF2E3C4F-D7DF-4BE5-81FC-461A94EE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Classification des tâches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27CD5649-2DB2-42C6-9673-26EBA924423D}"/>
              </a:ext>
            </a:extLst>
          </p:cNvPr>
          <p:cNvCxnSpPr/>
          <p:nvPr/>
        </p:nvCxnSpPr>
        <p:spPr>
          <a:xfrm>
            <a:off x="8402979" y="2062205"/>
            <a:ext cx="396000" cy="0"/>
          </a:xfrm>
          <a:prstGeom prst="line">
            <a:avLst/>
          </a:prstGeom>
          <a:ln w="25400">
            <a:solidFill>
              <a:srgbClr val="FF7B6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0EDE624-4FC5-4D57-8948-8EF1FD918DFC}"/>
              </a:ext>
            </a:extLst>
          </p:cNvPr>
          <p:cNvCxnSpPr/>
          <p:nvPr/>
        </p:nvCxnSpPr>
        <p:spPr>
          <a:xfrm>
            <a:off x="8402979" y="2347802"/>
            <a:ext cx="396000" cy="0"/>
          </a:xfrm>
          <a:prstGeom prst="line">
            <a:avLst/>
          </a:prstGeom>
          <a:ln w="25400">
            <a:solidFill>
              <a:srgbClr val="37C4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D56E8C0-A881-41AB-866D-F1BC0638C92C}"/>
              </a:ext>
            </a:extLst>
          </p:cNvPr>
          <p:cNvCxnSpPr/>
          <p:nvPr/>
        </p:nvCxnSpPr>
        <p:spPr>
          <a:xfrm>
            <a:off x="8402979" y="2633399"/>
            <a:ext cx="396000" cy="0"/>
          </a:xfrm>
          <a:prstGeom prst="line">
            <a:avLst/>
          </a:prstGeom>
          <a:ln w="25400">
            <a:solidFill>
              <a:srgbClr val="F921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C7245F20-7D63-4E53-A3FD-620DD19D46DC}"/>
              </a:ext>
            </a:extLst>
          </p:cNvPr>
          <p:cNvCxnSpPr/>
          <p:nvPr/>
        </p:nvCxnSpPr>
        <p:spPr>
          <a:xfrm>
            <a:off x="8402979" y="2918996"/>
            <a:ext cx="396000" cy="0"/>
          </a:xfrm>
          <a:prstGeom prst="line">
            <a:avLst/>
          </a:prstGeom>
          <a:ln w="25400">
            <a:solidFill>
              <a:srgbClr val="C5FD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CF9EE3FF-6831-4047-9C5D-2630F118E23A}"/>
              </a:ext>
            </a:extLst>
          </p:cNvPr>
          <p:cNvCxnSpPr/>
          <p:nvPr/>
        </p:nvCxnSpPr>
        <p:spPr>
          <a:xfrm>
            <a:off x="8402979" y="3204593"/>
            <a:ext cx="396000" cy="0"/>
          </a:xfrm>
          <a:prstGeom prst="line">
            <a:avLst/>
          </a:prstGeom>
          <a:ln w="25400">
            <a:solidFill>
              <a:srgbClr val="3839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36F6475C-DB92-43A7-8870-29C71B9DD768}"/>
              </a:ext>
            </a:extLst>
          </p:cNvPr>
          <p:cNvCxnSpPr/>
          <p:nvPr/>
        </p:nvCxnSpPr>
        <p:spPr>
          <a:xfrm>
            <a:off x="8402979" y="3490190"/>
            <a:ext cx="396000" cy="0"/>
          </a:xfrm>
          <a:prstGeom prst="line">
            <a:avLst/>
          </a:prstGeom>
          <a:ln w="25400">
            <a:solidFill>
              <a:srgbClr val="7D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FCB8925-B836-449B-B7C4-4867B9ABEE09}"/>
              </a:ext>
            </a:extLst>
          </p:cNvPr>
          <p:cNvCxnSpPr/>
          <p:nvPr/>
        </p:nvCxnSpPr>
        <p:spPr>
          <a:xfrm>
            <a:off x="8402979" y="3775787"/>
            <a:ext cx="396000" cy="0"/>
          </a:xfrm>
          <a:prstGeom prst="line">
            <a:avLst/>
          </a:prstGeom>
          <a:ln w="25400">
            <a:solidFill>
              <a:srgbClr val="FF790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AAD593D9-160F-4AD2-A2FF-FED75083A083}"/>
              </a:ext>
            </a:extLst>
          </p:cNvPr>
          <p:cNvCxnSpPr/>
          <p:nvPr/>
        </p:nvCxnSpPr>
        <p:spPr>
          <a:xfrm>
            <a:off x="8402979" y="4061384"/>
            <a:ext cx="396000" cy="0"/>
          </a:xfrm>
          <a:prstGeom prst="line">
            <a:avLst/>
          </a:prstGeom>
          <a:ln w="25400">
            <a:solidFill>
              <a:srgbClr val="733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2D8D08-26C6-4D51-A90D-1E0A23764A33}"/>
              </a:ext>
            </a:extLst>
          </p:cNvPr>
          <p:cNvCxnSpPr/>
          <p:nvPr/>
        </p:nvCxnSpPr>
        <p:spPr>
          <a:xfrm>
            <a:off x="8402979" y="4346981"/>
            <a:ext cx="396000" cy="0"/>
          </a:xfrm>
          <a:prstGeom prst="line">
            <a:avLst/>
          </a:prstGeom>
          <a:ln w="25400">
            <a:solidFill>
              <a:srgbClr val="96441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3910FC9-72DA-49EE-B856-4C827A6E29F2}"/>
              </a:ext>
            </a:extLst>
          </p:cNvPr>
          <p:cNvCxnSpPr/>
          <p:nvPr/>
        </p:nvCxnSpPr>
        <p:spPr>
          <a:xfrm>
            <a:off x="8402979" y="4632578"/>
            <a:ext cx="396000" cy="0"/>
          </a:xfrm>
          <a:prstGeom prst="line">
            <a:avLst/>
          </a:prstGeom>
          <a:ln w="25400">
            <a:solidFill>
              <a:srgbClr val="28E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6C9C1A0A-E357-4FCD-B2D2-8829AAA231CD}"/>
              </a:ext>
            </a:extLst>
          </p:cNvPr>
          <p:cNvCxnSpPr/>
          <p:nvPr/>
        </p:nvCxnSpPr>
        <p:spPr>
          <a:xfrm>
            <a:off x="8402979" y="4918175"/>
            <a:ext cx="396000" cy="0"/>
          </a:xfrm>
          <a:prstGeom prst="line">
            <a:avLst/>
          </a:prstGeom>
          <a:ln w="25400">
            <a:solidFill>
              <a:srgbClr val="75879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F36271B-5E78-42F7-BE94-1490F41A50E5}"/>
              </a:ext>
            </a:extLst>
          </p:cNvPr>
          <p:cNvCxnSpPr/>
          <p:nvPr/>
        </p:nvCxnSpPr>
        <p:spPr>
          <a:xfrm>
            <a:off x="8402979" y="5203772"/>
            <a:ext cx="396000" cy="0"/>
          </a:xfrm>
          <a:prstGeom prst="line">
            <a:avLst/>
          </a:prstGeom>
          <a:ln w="25400">
            <a:solidFill>
              <a:srgbClr val="F4F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BD9C5756-C0D3-4239-8BFB-2BEC2D88EC62}"/>
              </a:ext>
            </a:extLst>
          </p:cNvPr>
          <p:cNvCxnSpPr/>
          <p:nvPr/>
        </p:nvCxnSpPr>
        <p:spPr>
          <a:xfrm>
            <a:off x="8402979" y="5489371"/>
            <a:ext cx="396000" cy="0"/>
          </a:xfrm>
          <a:prstGeom prst="line">
            <a:avLst/>
          </a:prstGeom>
          <a:ln w="25400">
            <a:solidFill>
              <a:srgbClr val="414FF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FAE7265D-77AA-4FF3-A3BD-31DF4FBFB51D}"/>
              </a:ext>
            </a:extLst>
          </p:cNvPr>
          <p:cNvSpPr txBox="1"/>
          <p:nvPr/>
        </p:nvSpPr>
        <p:spPr>
          <a:xfrm>
            <a:off x="8805816" y="1877539"/>
            <a:ext cx="181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2,5: rotation de la tête</a:t>
            </a:r>
            <a:endParaRPr lang="en-GB" sz="14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E18CA18-AD3E-4F12-8FB8-B9289227B98D}"/>
              </a:ext>
            </a:extLst>
          </p:cNvPr>
          <p:cNvSpPr txBox="1"/>
          <p:nvPr/>
        </p:nvSpPr>
        <p:spPr>
          <a:xfrm>
            <a:off x="8805816" y="2165538"/>
            <a:ext cx="2498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3,2: flexion/extension de la tête</a:t>
            </a:r>
            <a:endParaRPr lang="en-GB" sz="14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F6E70F4-147B-458B-8D5D-D19B4C7B0D2A}"/>
              </a:ext>
            </a:extLst>
          </p:cNvPr>
          <p:cNvSpPr txBox="1"/>
          <p:nvPr/>
        </p:nvSpPr>
        <p:spPr>
          <a:xfrm>
            <a:off x="8805816" y="2453537"/>
            <a:ext cx="104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3,7: tousser</a:t>
            </a:r>
            <a:endParaRPr lang="en-GB" sz="14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71A068C-06AE-4CD5-8AC7-79194298E51B}"/>
              </a:ext>
            </a:extLst>
          </p:cNvPr>
          <p:cNvSpPr txBox="1"/>
          <p:nvPr/>
        </p:nvSpPr>
        <p:spPr>
          <a:xfrm>
            <a:off x="8805816" y="2741536"/>
            <a:ext cx="1650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5,4: serrer les lèvres</a:t>
            </a:r>
            <a:endParaRPr lang="en-GB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E75E2E7-7D20-49F3-BD45-C81AEC238CF4}"/>
              </a:ext>
            </a:extLst>
          </p:cNvPr>
          <p:cNvSpPr txBox="1"/>
          <p:nvPr/>
        </p:nvSpPr>
        <p:spPr>
          <a:xfrm>
            <a:off x="8805816" y="3029535"/>
            <a:ext cx="913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5,5: siffler</a:t>
            </a:r>
            <a:endParaRPr lang="en-GB" sz="14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302FA7C-2FBE-4ECE-A2D0-BCB475FADB3A}"/>
              </a:ext>
            </a:extLst>
          </p:cNvPr>
          <p:cNvSpPr txBox="1"/>
          <p:nvPr/>
        </p:nvSpPr>
        <p:spPr>
          <a:xfrm>
            <a:off x="8805816" y="3317534"/>
            <a:ext cx="162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5,8: serrer les dents</a:t>
            </a:r>
            <a:endParaRPr lang="en-GB" sz="14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95BC7D9-A0BE-4E96-8355-84C847F1D4AA}"/>
              </a:ext>
            </a:extLst>
          </p:cNvPr>
          <p:cNvSpPr txBox="1"/>
          <p:nvPr/>
        </p:nvSpPr>
        <p:spPr>
          <a:xfrm>
            <a:off x="8805816" y="3605533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6,6: sourire</a:t>
            </a:r>
            <a:endParaRPr lang="en-GB" sz="14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869EFB0-F97C-4B5F-B557-E6164EB31EED}"/>
              </a:ext>
            </a:extLst>
          </p:cNvPr>
          <p:cNvSpPr txBox="1"/>
          <p:nvPr/>
        </p:nvSpPr>
        <p:spPr>
          <a:xfrm>
            <a:off x="8805816" y="3893532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7,3: dire « iii »</a:t>
            </a:r>
            <a:endParaRPr lang="en-GB" sz="14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429A5CA-F148-4FC9-BBF9-D8B067A2DA7D}"/>
              </a:ext>
            </a:extLst>
          </p:cNvPr>
          <p:cNvSpPr txBox="1"/>
          <p:nvPr/>
        </p:nvSpPr>
        <p:spPr>
          <a:xfrm>
            <a:off x="8805816" y="4181531"/>
            <a:ext cx="106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7,6: souffler</a:t>
            </a:r>
            <a:endParaRPr lang="en-GB" sz="14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47B36BDC-6A19-4271-A878-591054B0B269}"/>
              </a:ext>
            </a:extLst>
          </p:cNvPr>
          <p:cNvSpPr txBox="1"/>
          <p:nvPr/>
        </p:nvSpPr>
        <p:spPr>
          <a:xfrm>
            <a:off x="8805816" y="4469530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9,3: parler</a:t>
            </a:r>
            <a:endParaRPr lang="en-GB" sz="14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014F694-6B1B-48DA-916E-3BFFB01D0BE5}"/>
              </a:ext>
            </a:extLst>
          </p:cNvPr>
          <p:cNvSpPr txBox="1"/>
          <p:nvPr/>
        </p:nvSpPr>
        <p:spPr>
          <a:xfrm>
            <a:off x="8805816" y="4757529"/>
            <a:ext cx="2294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10,3: ouverture de la bouche</a:t>
            </a:r>
            <a:endParaRPr lang="en-GB" sz="14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35EF2BC-A27D-427E-BB78-FB46A5190B20}"/>
              </a:ext>
            </a:extLst>
          </p:cNvPr>
          <p:cNvSpPr txBox="1"/>
          <p:nvPr/>
        </p:nvSpPr>
        <p:spPr>
          <a:xfrm>
            <a:off x="8805816" y="5045528"/>
            <a:ext cx="266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10,8: mouvements de la mâchoire</a:t>
            </a:r>
            <a:endParaRPr lang="en-GB" sz="14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780DF70-83C7-4B2D-9FAD-2018AD812799}"/>
              </a:ext>
            </a:extLst>
          </p:cNvPr>
          <p:cNvSpPr txBox="1"/>
          <p:nvPr/>
        </p:nvSpPr>
        <p:spPr>
          <a:xfrm>
            <a:off x="8805816" y="5333522"/>
            <a:ext cx="130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13: mastication</a:t>
            </a:r>
            <a:endParaRPr lang="en-GB" sz="14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446403A-BB37-47A1-A55C-217D92B9A859}"/>
              </a:ext>
            </a:extLst>
          </p:cNvPr>
          <p:cNvSpPr txBox="1"/>
          <p:nvPr/>
        </p:nvSpPr>
        <p:spPr>
          <a:xfrm>
            <a:off x="8147826" y="1584414"/>
            <a:ext cx="24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Rang moyen de chaque tâche:</a:t>
            </a:r>
            <a:endParaRPr lang="en-GB" sz="140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1440B328-7AA3-4C55-8E92-43A4F94B8397}"/>
              </a:ext>
            </a:extLst>
          </p:cNvPr>
          <p:cNvSpPr txBox="1"/>
          <p:nvPr/>
        </p:nvSpPr>
        <p:spPr>
          <a:xfrm>
            <a:off x="977237" y="1598244"/>
            <a:ext cx="66589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Rangs d'inclusion des tâches, pour chaque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classifieur et combinaison de signaux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3067A77-6268-4F87-B668-CF9368031E0F}"/>
              </a:ext>
            </a:extLst>
          </p:cNvPr>
          <p:cNvSpPr/>
          <p:nvPr/>
        </p:nvSpPr>
        <p:spPr>
          <a:xfrm rot="16200000">
            <a:off x="825981" y="2010852"/>
            <a:ext cx="3240000" cy="3240000"/>
          </a:xfrm>
          <a:prstGeom prst="arc">
            <a:avLst>
              <a:gd name="adj1" fmla="val 16747170"/>
              <a:gd name="adj2" fmla="val 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6ACBD89F-6A16-4095-BF8F-807FB9E501C0}"/>
              </a:ext>
            </a:extLst>
          </p:cNvPr>
          <p:cNvSpPr/>
          <p:nvPr/>
        </p:nvSpPr>
        <p:spPr>
          <a:xfrm>
            <a:off x="533865" y="2062361"/>
            <a:ext cx="1043394" cy="596425"/>
          </a:xfrm>
          <a:prstGeom prst="roundRect">
            <a:avLst>
              <a:gd name="adj" fmla="val 7175"/>
            </a:avLst>
          </a:prstGeom>
          <a:solidFill>
            <a:schemeClr val="bg1">
              <a:alpha val="70000"/>
            </a:schemeClr>
          </a:solidFill>
          <a:ln w="15875">
            <a:solidFill>
              <a:schemeClr val="accent1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De la plus facile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à la plus difficile 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à classifier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67A068DD-7AB7-426D-9597-21AA9AD9B651}"/>
              </a:ext>
            </a:extLst>
          </p:cNvPr>
          <p:cNvSpPr/>
          <p:nvPr/>
        </p:nvSpPr>
        <p:spPr>
          <a:xfrm>
            <a:off x="8298690" y="5335907"/>
            <a:ext cx="3132617" cy="325585"/>
          </a:xfrm>
          <a:prstGeom prst="roundRect">
            <a:avLst>
              <a:gd name="adj" fmla="val 27654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BC3181BB-9D6B-46E5-A275-18AB6AFE1373}"/>
              </a:ext>
            </a:extLst>
          </p:cNvPr>
          <p:cNvSpPr/>
          <p:nvPr/>
        </p:nvSpPr>
        <p:spPr>
          <a:xfrm>
            <a:off x="8298689" y="4484805"/>
            <a:ext cx="3132618" cy="1179116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1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6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86" grpId="0" animBg="1"/>
      <p:bldP spid="86" grpId="1" animBg="1"/>
      <p:bldP spid="8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6DB30F2-DE7A-4229-9EF4-F0E8C9BE89D1}"/>
              </a:ext>
            </a:extLst>
          </p:cNvPr>
          <p:cNvGrpSpPr/>
          <p:nvPr/>
        </p:nvGrpSpPr>
        <p:grpSpPr>
          <a:xfrm>
            <a:off x="7140231" y="4509365"/>
            <a:ext cx="2705522" cy="370042"/>
            <a:chOff x="3863680" y="5244850"/>
            <a:chExt cx="2198345" cy="25200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6C094913-5487-4686-87A8-9707FBF51D4E}"/>
                </a:ext>
              </a:extLst>
            </p:cNvPr>
            <p:cNvSpPr/>
            <p:nvPr/>
          </p:nvSpPr>
          <p:spPr>
            <a:xfrm>
              <a:off x="3863680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P1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C0EB8C54-C151-44DD-BA83-2EF15F466528}"/>
                </a:ext>
              </a:extLst>
            </p:cNvPr>
            <p:cNvSpPr/>
            <p:nvPr/>
          </p:nvSpPr>
          <p:spPr>
            <a:xfrm>
              <a:off x="4323266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P2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BC058CFF-3FEB-4355-A868-3128D592F11F}"/>
                </a:ext>
              </a:extLst>
            </p:cNvPr>
            <p:cNvSpPr/>
            <p:nvPr/>
          </p:nvSpPr>
          <p:spPr>
            <a:xfrm>
              <a:off x="4782852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P3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8" name="Rectangle : coins arrondis 127">
              <a:extLst>
                <a:ext uri="{FF2B5EF4-FFF2-40B4-BE49-F238E27FC236}">
                  <a16:creationId xmlns:a16="http://schemas.microsoft.com/office/drawing/2014/main" id="{B50ED08A-EDBE-4755-8B67-AC9BF6A4F9FB}"/>
                </a:ext>
              </a:extLst>
            </p:cNvPr>
            <p:cNvSpPr/>
            <p:nvPr/>
          </p:nvSpPr>
          <p:spPr>
            <a:xfrm>
              <a:off x="5242438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P4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9" name="Rectangle : coins arrondis 128">
              <a:extLst>
                <a:ext uri="{FF2B5EF4-FFF2-40B4-BE49-F238E27FC236}">
                  <a16:creationId xmlns:a16="http://schemas.microsoft.com/office/drawing/2014/main" id="{30CF44FF-8579-4C01-922F-1B095685B1B7}"/>
                </a:ext>
              </a:extLst>
            </p:cNvPr>
            <p:cNvSpPr/>
            <p:nvPr/>
          </p:nvSpPr>
          <p:spPr>
            <a:xfrm>
              <a:off x="5702025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P5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F0B19BC-8B15-4471-8AE9-F7339371F0F4}"/>
              </a:ext>
            </a:extLst>
          </p:cNvPr>
          <p:cNvGrpSpPr/>
          <p:nvPr/>
        </p:nvGrpSpPr>
        <p:grpSpPr>
          <a:xfrm>
            <a:off x="7657726" y="2503829"/>
            <a:ext cx="1634636" cy="672917"/>
            <a:chOff x="7167074" y="2771683"/>
            <a:chExt cx="1634636" cy="672917"/>
          </a:xfrm>
        </p:grpSpPr>
        <p:sp>
          <p:nvSpPr>
            <p:cNvPr id="135" name="Rectangle : coins arrondis 134">
              <a:extLst>
                <a:ext uri="{FF2B5EF4-FFF2-40B4-BE49-F238E27FC236}">
                  <a16:creationId xmlns:a16="http://schemas.microsoft.com/office/drawing/2014/main" id="{482D8193-9519-4A64-A22E-6F304B4ED43D}"/>
                </a:ext>
              </a:extLst>
            </p:cNvPr>
            <p:cNvSpPr/>
            <p:nvPr/>
          </p:nvSpPr>
          <p:spPr>
            <a:xfrm>
              <a:off x="7236261" y="2771683"/>
              <a:ext cx="1565449" cy="3410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C4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cxnSp>
          <p:nvCxnSpPr>
            <p:cNvPr id="146" name="Connecteur droit 145">
              <a:extLst>
                <a:ext uri="{FF2B5EF4-FFF2-40B4-BE49-F238E27FC236}">
                  <a16:creationId xmlns:a16="http://schemas.microsoft.com/office/drawing/2014/main" id="{85A5F546-600C-46C4-9A44-8AB72504AD9F}"/>
                </a:ext>
              </a:extLst>
            </p:cNvPr>
            <p:cNvCxnSpPr>
              <a:cxnSpLocks/>
              <a:stCxn id="135" idx="2"/>
              <a:endCxn id="134" idx="0"/>
            </p:cNvCxnSpPr>
            <p:nvPr/>
          </p:nvCxnSpPr>
          <p:spPr>
            <a:xfrm flipH="1">
              <a:off x="7167074" y="3112742"/>
              <a:ext cx="851912" cy="331858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Connecteur droit 148">
              <a:extLst>
                <a:ext uri="{FF2B5EF4-FFF2-40B4-BE49-F238E27FC236}">
                  <a16:creationId xmlns:a16="http://schemas.microsoft.com/office/drawing/2014/main" id="{9A168C3D-271E-431E-AFB6-B48AAF0F5A26}"/>
                </a:ext>
              </a:extLst>
            </p:cNvPr>
            <p:cNvCxnSpPr>
              <a:cxnSpLocks/>
              <a:stCxn id="135" idx="2"/>
              <a:endCxn id="133" idx="0"/>
            </p:cNvCxnSpPr>
            <p:nvPr/>
          </p:nvCxnSpPr>
          <p:spPr>
            <a:xfrm>
              <a:off x="8018986" y="3112742"/>
              <a:ext cx="577932" cy="330361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855C3EC-55D7-4B55-9EAE-42B8D5E3CA73}"/>
              </a:ext>
            </a:extLst>
          </p:cNvPr>
          <p:cNvGrpSpPr/>
          <p:nvPr/>
        </p:nvGrpSpPr>
        <p:grpSpPr>
          <a:xfrm>
            <a:off x="7291012" y="3175249"/>
            <a:ext cx="2355703" cy="680944"/>
            <a:chOff x="6800360" y="3443103"/>
            <a:chExt cx="2355703" cy="680944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5A2DC85-3A46-491F-B746-0D04088D2099}"/>
                </a:ext>
              </a:extLst>
            </p:cNvPr>
            <p:cNvGrpSpPr/>
            <p:nvPr/>
          </p:nvGrpSpPr>
          <p:grpSpPr>
            <a:xfrm>
              <a:off x="6800360" y="3443103"/>
              <a:ext cx="2355703" cy="342556"/>
              <a:chOff x="3986196" y="4325902"/>
              <a:chExt cx="1914103" cy="253106"/>
            </a:xfrm>
          </p:grpSpPr>
          <p:sp>
            <p:nvSpPr>
              <p:cNvPr id="133" name="Rectangle : coins arrondis 132">
                <a:extLst>
                  <a:ext uri="{FF2B5EF4-FFF2-40B4-BE49-F238E27FC236}">
                    <a16:creationId xmlns:a16="http://schemas.microsoft.com/office/drawing/2014/main" id="{D99E23ED-FBA6-4B9C-86EB-E5C83B187A59}"/>
                  </a:ext>
                </a:extLst>
              </p:cNvPr>
              <p:cNvSpPr/>
              <p:nvPr/>
            </p:nvSpPr>
            <p:spPr>
              <a:xfrm>
                <a:off x="4991643" y="4325902"/>
                <a:ext cx="908656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C3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433C5BE9-815B-4E26-AD6F-EA3784087460}"/>
                  </a:ext>
                </a:extLst>
              </p:cNvPr>
              <p:cNvSpPr/>
              <p:nvPr/>
            </p:nvSpPr>
            <p:spPr>
              <a:xfrm>
                <a:off x="3986196" y="4327008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C1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</p:grp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29E8C549-68C4-44D4-9FA8-43C5D3CA2634}"/>
                </a:ext>
              </a:extLst>
            </p:cNvPr>
            <p:cNvCxnSpPr>
              <a:cxnSpLocks/>
              <a:stCxn id="133" idx="2"/>
              <a:endCxn id="130" idx="0"/>
            </p:cNvCxnSpPr>
            <p:nvPr/>
          </p:nvCxnSpPr>
          <p:spPr>
            <a:xfrm flipH="1">
              <a:off x="8002340" y="3784162"/>
              <a:ext cx="594578" cy="339885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386922D0-F72A-475E-A16E-F40D2121F3A6}"/>
                </a:ext>
              </a:extLst>
            </p:cNvPr>
            <p:cNvCxnSpPr>
              <a:cxnSpLocks/>
              <a:stCxn id="133" idx="2"/>
              <a:endCxn id="131" idx="0"/>
            </p:cNvCxnSpPr>
            <p:nvPr/>
          </p:nvCxnSpPr>
          <p:spPr>
            <a:xfrm>
              <a:off x="8596918" y="3784162"/>
              <a:ext cx="256897" cy="339885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Connecteur droit 151">
              <a:extLst>
                <a:ext uri="{FF2B5EF4-FFF2-40B4-BE49-F238E27FC236}">
                  <a16:creationId xmlns:a16="http://schemas.microsoft.com/office/drawing/2014/main" id="{2FCB593C-7B2D-48CF-83FE-DD9056EE2B3B}"/>
                </a:ext>
              </a:extLst>
            </p:cNvPr>
            <p:cNvCxnSpPr>
              <a:cxnSpLocks/>
              <a:stCxn id="132" idx="0"/>
              <a:endCxn id="134" idx="2"/>
            </p:cNvCxnSpPr>
            <p:nvPr/>
          </p:nvCxnSpPr>
          <p:spPr>
            <a:xfrm flipH="1" flipV="1">
              <a:off x="7167074" y="3785659"/>
              <a:ext cx="1316" cy="338388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141" name="Titre 1">
            <a:extLst>
              <a:ext uri="{FF2B5EF4-FFF2-40B4-BE49-F238E27FC236}">
                <a16:creationId xmlns:a16="http://schemas.microsoft.com/office/drawing/2014/main" id="{AB027848-ECFE-4FAF-923A-2662253E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Regroupement de participants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0DE5C5B-E55E-4A98-A106-5DB2068D4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648D99D-D631-4B8F-9AE5-0EE5B038E7E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96481-363B-4641-B6F6-85D92D03341C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76B56DCF-254D-4862-8617-96763F6B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4CF75293-0390-41AA-88C3-792C33954A11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36553A4A-D2D6-47A2-8B11-375238789667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5C63CE3-1CB8-4275-9455-01639D6EC4FE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E9CBE82C-9B8C-44DB-98D9-2A4920AD0544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752467C9-64CE-4151-9E44-0C773A1DF0E4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E06955EE-3A0E-4E1C-952A-84F2140695AA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3550EE90-A6E7-4E8A-A495-6B05F0F4B319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24E9D995-9106-41C0-BAFF-B069B6401312}"/>
              </a:ext>
            </a:extLst>
          </p:cNvPr>
          <p:cNvSpPr/>
          <p:nvPr/>
        </p:nvSpPr>
        <p:spPr>
          <a:xfrm>
            <a:off x="7070507" y="1645876"/>
            <a:ext cx="2844970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Méthode: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Agglomerative  hierarchical clustering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B6054406-6354-43FF-AB57-F7E92642C461}"/>
              </a:ext>
            </a:extLst>
          </p:cNvPr>
          <p:cNvSpPr/>
          <p:nvPr/>
        </p:nvSpPr>
        <p:spPr>
          <a:xfrm>
            <a:off x="6465682" y="5168993"/>
            <a:ext cx="4076919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Distance euclidienne moyenne entre les déglutitions.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B4E3D35-1B61-4AD3-A24D-19DC4AC4516A}"/>
              </a:ext>
            </a:extLst>
          </p:cNvPr>
          <p:cNvGrpSpPr/>
          <p:nvPr/>
        </p:nvGrpSpPr>
        <p:grpSpPr>
          <a:xfrm>
            <a:off x="7292328" y="3856193"/>
            <a:ext cx="2418853" cy="653172"/>
            <a:chOff x="6801676" y="4130397"/>
            <a:chExt cx="2418853" cy="653172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1DE81D5-907E-4ADE-838B-49B9BD2D7C18}"/>
                </a:ext>
              </a:extLst>
            </p:cNvPr>
            <p:cNvGrpSpPr/>
            <p:nvPr/>
          </p:nvGrpSpPr>
          <p:grpSpPr>
            <a:xfrm>
              <a:off x="6801676" y="4130397"/>
              <a:ext cx="2418853" cy="341059"/>
              <a:chOff x="3987265" y="4788293"/>
              <a:chExt cx="1965415" cy="252000"/>
            </a:xfrm>
          </p:grpSpPr>
          <p:sp>
            <p:nvSpPr>
              <p:cNvPr id="130" name="Rectangle : coins arrondis 129">
                <a:extLst>
                  <a:ext uri="{FF2B5EF4-FFF2-40B4-BE49-F238E27FC236}">
                    <a16:creationId xmlns:a16="http://schemas.microsoft.com/office/drawing/2014/main" id="{0204FCF0-4171-4745-8A7A-DD31148A82BD}"/>
                  </a:ext>
                </a:extLst>
              </p:cNvPr>
              <p:cNvSpPr/>
              <p:nvPr/>
            </p:nvSpPr>
            <p:spPr>
              <a:xfrm>
                <a:off x="4782852" y="4788293"/>
                <a:ext cx="36000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P3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1" name="Rectangle : coins arrondis 130">
                <a:extLst>
                  <a:ext uri="{FF2B5EF4-FFF2-40B4-BE49-F238E27FC236}">
                    <a16:creationId xmlns:a16="http://schemas.microsoft.com/office/drawing/2014/main" id="{EA9C7292-3FC2-440E-AC4C-C8535AD48A8F}"/>
                  </a:ext>
                </a:extLst>
              </p:cNvPr>
              <p:cNvSpPr/>
              <p:nvPr/>
            </p:nvSpPr>
            <p:spPr>
              <a:xfrm>
                <a:off x="5356740" y="4788293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C2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2" name="Rectangle : coins arrondis 131">
                <a:extLst>
                  <a:ext uri="{FF2B5EF4-FFF2-40B4-BE49-F238E27FC236}">
                    <a16:creationId xmlns:a16="http://schemas.microsoft.com/office/drawing/2014/main" id="{D36313A5-9721-475D-AE0C-F264D31C62CB}"/>
                  </a:ext>
                </a:extLst>
              </p:cNvPr>
              <p:cNvSpPr/>
              <p:nvPr/>
            </p:nvSpPr>
            <p:spPr>
              <a:xfrm>
                <a:off x="3987265" y="4788293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C1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</p:grp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6592635-6D1C-4098-9400-1BD605D5FC4B}"/>
                </a:ext>
              </a:extLst>
            </p:cNvPr>
            <p:cNvCxnSpPr>
              <a:cxnSpLocks/>
              <a:stCxn id="131" idx="2"/>
              <a:endCxn id="128" idx="0"/>
            </p:cNvCxnSpPr>
            <p:nvPr/>
          </p:nvCxnSpPr>
          <p:spPr>
            <a:xfrm flipH="1">
              <a:off x="8556805" y="4471456"/>
              <a:ext cx="297010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D173F2FC-D682-4B58-84BE-EA0EBC616790}"/>
                </a:ext>
              </a:extLst>
            </p:cNvPr>
            <p:cNvCxnSpPr>
              <a:cxnSpLocks/>
              <a:stCxn id="131" idx="2"/>
              <a:endCxn id="129" idx="0"/>
            </p:cNvCxnSpPr>
            <p:nvPr/>
          </p:nvCxnSpPr>
          <p:spPr>
            <a:xfrm>
              <a:off x="8853815" y="4471456"/>
              <a:ext cx="268608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5AF4EEA2-96CF-4CBF-A297-62B3AB7E9436}"/>
                </a:ext>
              </a:extLst>
            </p:cNvPr>
            <p:cNvCxnSpPr>
              <a:cxnSpLocks/>
              <a:stCxn id="125" idx="0"/>
              <a:endCxn id="130" idx="2"/>
            </p:cNvCxnSpPr>
            <p:nvPr/>
          </p:nvCxnSpPr>
          <p:spPr>
            <a:xfrm flipV="1">
              <a:off x="7991189" y="4471456"/>
              <a:ext cx="11151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9F589A41-A8E6-4A1F-96EA-89DE901B2E75}"/>
                </a:ext>
              </a:extLst>
            </p:cNvPr>
            <p:cNvCxnSpPr>
              <a:cxnSpLocks/>
              <a:stCxn id="3" idx="0"/>
              <a:endCxn id="132" idx="2"/>
            </p:cNvCxnSpPr>
            <p:nvPr/>
          </p:nvCxnSpPr>
          <p:spPr>
            <a:xfrm flipV="1">
              <a:off x="6859956" y="4471456"/>
              <a:ext cx="308434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F024FBE4-F43B-4D9B-B16F-6DA080486DFF}"/>
                </a:ext>
              </a:extLst>
            </p:cNvPr>
            <p:cNvCxnSpPr>
              <a:cxnSpLocks/>
              <a:stCxn id="121" idx="0"/>
              <a:endCxn id="132" idx="2"/>
            </p:cNvCxnSpPr>
            <p:nvPr/>
          </p:nvCxnSpPr>
          <p:spPr>
            <a:xfrm flipH="1" flipV="1">
              <a:off x="7168390" y="4471456"/>
              <a:ext cx="257182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8F823C7-5B09-4EB9-9865-AEEC53E6E08A}"/>
              </a:ext>
            </a:extLst>
          </p:cNvPr>
          <p:cNvSpPr/>
          <p:nvPr/>
        </p:nvSpPr>
        <p:spPr>
          <a:xfrm>
            <a:off x="7060982" y="3054629"/>
            <a:ext cx="2842338" cy="576807"/>
          </a:xfrm>
          <a:prstGeom prst="roundRect">
            <a:avLst>
              <a:gd name="adj" fmla="val 50000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10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1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AEC358-9524-4E12-8669-0A7DE6B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9D33BF96-5F3C-494F-860E-844766D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Regroupement de participants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FD34BFF-A9DA-4479-BEF1-450EF159C819}"/>
              </a:ext>
            </a:extLst>
          </p:cNvPr>
          <p:cNvGrpSpPr/>
          <p:nvPr/>
        </p:nvGrpSpPr>
        <p:grpSpPr>
          <a:xfrm>
            <a:off x="3002185" y="1109473"/>
            <a:ext cx="6187630" cy="4921282"/>
            <a:chOff x="3530917" y="1068964"/>
            <a:chExt cx="6187630" cy="4921282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565010C-F6F8-4FF7-918C-9BE82D8C24F9}"/>
                </a:ext>
              </a:extLst>
            </p:cNvPr>
            <p:cNvGrpSpPr/>
            <p:nvPr/>
          </p:nvGrpSpPr>
          <p:grpSpPr>
            <a:xfrm>
              <a:off x="3530917" y="1068964"/>
              <a:ext cx="6187630" cy="4696213"/>
              <a:chOff x="3400547" y="1491354"/>
              <a:chExt cx="5390904" cy="4114322"/>
            </a:xfrm>
          </p:grpSpPr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F5B7925-081D-4FBF-9653-528208994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00549" y="1724025"/>
                <a:ext cx="5390902" cy="3881651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6DF8A3D-1478-4B6D-ABFA-945E0A8B1BF0}"/>
                  </a:ext>
                </a:extLst>
              </p:cNvPr>
              <p:cNvSpPr txBox="1"/>
              <p:nvPr/>
            </p:nvSpPr>
            <p:spPr>
              <a:xfrm>
                <a:off x="3400547" y="1491354"/>
                <a:ext cx="53909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Effet du regroupement des participants en deux groupes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CE3BB437-6A71-4520-A58E-5092E251DF20}"/>
                </a:ext>
              </a:extLst>
            </p:cNvPr>
            <p:cNvGrpSpPr/>
            <p:nvPr/>
          </p:nvGrpSpPr>
          <p:grpSpPr>
            <a:xfrm>
              <a:off x="3536879" y="5774802"/>
              <a:ext cx="6181667" cy="215444"/>
              <a:chOff x="2847975" y="5671271"/>
              <a:chExt cx="6181667" cy="215444"/>
            </a:xfrm>
          </p:grpSpPr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E2B60C4A-88E8-465B-BC6D-FB4D3536714D}"/>
                  </a:ext>
                </a:extLst>
              </p:cNvPr>
              <p:cNvSpPr txBox="1"/>
              <p:nvPr/>
            </p:nvSpPr>
            <p:spPr>
              <a:xfrm>
                <a:off x="3114676" y="5671271"/>
                <a:ext cx="59149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>
                    <a:solidFill>
                      <a:srgbClr val="16223A"/>
                    </a:solidFill>
                  </a:rPr>
                  <a:t>Plus grande amélioration, par rapport au groupe contenant tous les participants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370F03-019E-4910-90BF-50A598B09A50}"/>
                  </a:ext>
                </a:extLst>
              </p:cNvPr>
              <p:cNvSpPr/>
              <p:nvPr/>
            </p:nvSpPr>
            <p:spPr>
              <a:xfrm>
                <a:off x="2847975" y="5724993"/>
                <a:ext cx="180000" cy="108000"/>
              </a:xfrm>
              <a:prstGeom prst="rect">
                <a:avLst/>
              </a:prstGeom>
              <a:solidFill>
                <a:srgbClr val="FF9393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A2A2139E-DCC7-4258-BD58-899E21EDA68B}"/>
                </a:ext>
              </a:extLst>
            </p:cNvPr>
            <p:cNvSpPr/>
            <p:nvPr/>
          </p:nvSpPr>
          <p:spPr>
            <a:xfrm>
              <a:off x="7314543" y="1520696"/>
              <a:ext cx="885524" cy="425451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76365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54E1876-4DAB-4079-9DDD-111B7B10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28"/>
          <a:stretch/>
        </p:blipFill>
        <p:spPr>
          <a:xfrm>
            <a:off x="945780" y="2617052"/>
            <a:ext cx="4755246" cy="202419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AEC358-9524-4E12-8669-0A7DE6B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39</a:t>
            </a:fld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6526067-DFB9-4556-9395-97668CD610A7}"/>
              </a:ext>
            </a:extLst>
          </p:cNvPr>
          <p:cNvGrpSpPr/>
          <p:nvPr/>
        </p:nvGrpSpPr>
        <p:grpSpPr>
          <a:xfrm>
            <a:off x="3867150" y="2965985"/>
            <a:ext cx="1791931" cy="376787"/>
            <a:chOff x="3778876" y="4847619"/>
            <a:chExt cx="1936075" cy="517181"/>
          </a:xfrm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C0370191-51E5-48AC-A76D-93D24A22C59B}"/>
                </a:ext>
              </a:extLst>
            </p:cNvPr>
            <p:cNvSpPr/>
            <p:nvPr/>
          </p:nvSpPr>
          <p:spPr>
            <a:xfrm>
              <a:off x="4224443" y="4847619"/>
              <a:ext cx="1490508" cy="517181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% de déglutition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Détecté normalisé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2838D32-C323-406E-B940-E8E6B31C51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8876" y="5075808"/>
              <a:ext cx="440616" cy="72316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85FB4DE6-D074-4A9A-8D66-12EC649C9250}"/>
              </a:ext>
            </a:extLst>
          </p:cNvPr>
          <p:cNvGrpSpPr/>
          <p:nvPr/>
        </p:nvGrpSpPr>
        <p:grpSpPr>
          <a:xfrm>
            <a:off x="3467098" y="3417894"/>
            <a:ext cx="2191982" cy="418927"/>
            <a:chOff x="3331544" y="4847619"/>
            <a:chExt cx="2383407" cy="575023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4066FF64-9AC6-40B9-89CE-69FA836C216D}"/>
                </a:ext>
              </a:extLst>
            </p:cNvPr>
            <p:cNvSpPr/>
            <p:nvPr/>
          </p:nvSpPr>
          <p:spPr>
            <a:xfrm>
              <a:off x="4224442" y="4847619"/>
              <a:ext cx="1490509" cy="511370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Limite temporelle de détection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8C2030FA-FC43-451B-9D9D-3E2851FD6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1544" y="5148123"/>
              <a:ext cx="887947" cy="274519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0DF91722-A1DF-48DA-9D7B-FF4AB29730D6}"/>
              </a:ext>
            </a:extLst>
          </p:cNvPr>
          <p:cNvSpPr/>
          <p:nvPr/>
        </p:nvSpPr>
        <p:spPr>
          <a:xfrm>
            <a:off x="4262508" y="4187227"/>
            <a:ext cx="1397930" cy="199998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Tout les participants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1A7A813D-4BF9-42AE-8B48-5987774561BC}"/>
              </a:ext>
            </a:extLst>
          </p:cNvPr>
          <p:cNvSpPr/>
          <p:nvPr/>
        </p:nvSpPr>
        <p:spPr>
          <a:xfrm>
            <a:off x="3141235" y="4616256"/>
            <a:ext cx="651726" cy="180000"/>
          </a:xfrm>
          <a:prstGeom prst="roundRect">
            <a:avLst>
              <a:gd name="adj" fmla="val 7175"/>
            </a:avLst>
          </a:prstGeom>
          <a:solidFill>
            <a:schemeClr val="bg1">
              <a:alpha val="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temps (s)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6371AEAE-D9AD-45C0-9AED-166299FC521E}"/>
              </a:ext>
            </a:extLst>
          </p:cNvPr>
          <p:cNvSpPr/>
          <p:nvPr/>
        </p:nvSpPr>
        <p:spPr>
          <a:xfrm rot="16200000">
            <a:off x="29175" y="3347587"/>
            <a:ext cx="1602909" cy="335643"/>
          </a:xfrm>
          <a:prstGeom prst="roundRect">
            <a:avLst>
              <a:gd name="adj" fmla="val 7175"/>
            </a:avLst>
          </a:prstGeom>
          <a:solidFill>
            <a:schemeClr val="bg1">
              <a:alpha val="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Fréquence Cumulées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6CF1D82-23B3-44F0-9380-8FFBF18941E4}"/>
              </a:ext>
            </a:extLst>
          </p:cNvPr>
          <p:cNvGrpSpPr/>
          <p:nvPr/>
        </p:nvGrpSpPr>
        <p:grpSpPr>
          <a:xfrm>
            <a:off x="6160627" y="1276350"/>
            <a:ext cx="5107448" cy="2239059"/>
            <a:chOff x="5857732" y="2128784"/>
            <a:chExt cx="4580286" cy="1967454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7A54D122-EFCD-4135-B380-59FC1332C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409" b="33720"/>
            <a:stretch/>
          </p:blipFill>
          <p:spPr>
            <a:xfrm>
              <a:off x="6173582" y="2128784"/>
              <a:ext cx="4264436" cy="1778651"/>
            </a:xfrm>
            <a:prstGeom prst="rect">
              <a:avLst/>
            </a:prstGeom>
          </p:spPr>
        </p:pic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20236AF3-7AC3-41B0-A923-0070C3A9C63D}"/>
                </a:ext>
              </a:extLst>
            </p:cNvPr>
            <p:cNvSpPr/>
            <p:nvPr/>
          </p:nvSpPr>
          <p:spPr>
            <a:xfrm>
              <a:off x="9001992" y="3543424"/>
              <a:ext cx="1397930" cy="177145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Groupe 1</a:t>
              </a:r>
            </a:p>
          </p:txBody>
        </p:sp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62267851-B39A-4AF2-9880-56411022CF8C}"/>
                </a:ext>
              </a:extLst>
            </p:cNvPr>
            <p:cNvSpPr/>
            <p:nvPr/>
          </p:nvSpPr>
          <p:spPr>
            <a:xfrm>
              <a:off x="8107746" y="3916238"/>
              <a:ext cx="651726" cy="180000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temps (s)</a:t>
              </a:r>
            </a:p>
          </p:txBody>
        </p:sp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6879697F-50E9-4C1C-9E26-9921A11C3813}"/>
                </a:ext>
              </a:extLst>
            </p:cNvPr>
            <p:cNvSpPr/>
            <p:nvPr/>
          </p:nvSpPr>
          <p:spPr>
            <a:xfrm rot="16200000">
              <a:off x="5224099" y="2771942"/>
              <a:ext cx="1602909" cy="335643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Fréquence Cumulées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9A1FE9-16B5-484A-A0E8-B5B6F7B8AAA6}"/>
              </a:ext>
            </a:extLst>
          </p:cNvPr>
          <p:cNvGrpSpPr/>
          <p:nvPr/>
        </p:nvGrpSpPr>
        <p:grpSpPr>
          <a:xfrm>
            <a:off x="6160627" y="3726958"/>
            <a:ext cx="5107448" cy="2218929"/>
            <a:chOff x="5857732" y="4224525"/>
            <a:chExt cx="4580286" cy="1949766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CEB00304-B3E4-4733-A51F-BFC40A6D8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654" b="-525"/>
            <a:stretch/>
          </p:blipFill>
          <p:spPr>
            <a:xfrm>
              <a:off x="6173583" y="4232643"/>
              <a:ext cx="4264435" cy="1778651"/>
            </a:xfrm>
            <a:prstGeom prst="rect">
              <a:avLst/>
            </a:prstGeom>
          </p:spPr>
        </p:pic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6E79906A-D4A5-4BD7-B2A2-5F28945E27F0}"/>
                </a:ext>
              </a:extLst>
            </p:cNvPr>
            <p:cNvSpPr/>
            <p:nvPr/>
          </p:nvSpPr>
          <p:spPr>
            <a:xfrm>
              <a:off x="8997553" y="5618082"/>
              <a:ext cx="1397930" cy="177145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Groupe 2</a:t>
              </a:r>
            </a:p>
          </p:txBody>
        </p: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79FD69A8-391C-479F-A7AE-F33C0F9D3D09}"/>
                </a:ext>
              </a:extLst>
            </p:cNvPr>
            <p:cNvSpPr/>
            <p:nvPr/>
          </p:nvSpPr>
          <p:spPr>
            <a:xfrm>
              <a:off x="8137656" y="5994291"/>
              <a:ext cx="651726" cy="180000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temps (s)</a:t>
              </a:r>
            </a:p>
          </p:txBody>
        </p:sp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58080544-1760-47EE-B10E-45A807CB0095}"/>
                </a:ext>
              </a:extLst>
            </p:cNvPr>
            <p:cNvSpPr/>
            <p:nvPr/>
          </p:nvSpPr>
          <p:spPr>
            <a:xfrm rot="16200000">
              <a:off x="5224099" y="4858158"/>
              <a:ext cx="1602909" cy="335643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Fréquence Cumulées</a:t>
              </a:r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91C57E8-31D4-4771-8A2C-04EC9A862649}"/>
              </a:ext>
            </a:extLst>
          </p:cNvPr>
          <p:cNvGrpSpPr/>
          <p:nvPr/>
        </p:nvGrpSpPr>
        <p:grpSpPr>
          <a:xfrm>
            <a:off x="3467100" y="2193171"/>
            <a:ext cx="2052497" cy="376787"/>
            <a:chOff x="3190312" y="2688275"/>
            <a:chExt cx="1823437" cy="376787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37605E48-AEF0-4C2C-9B5F-FA40C9C312B0}"/>
                </a:ext>
              </a:extLst>
            </p:cNvPr>
            <p:cNvSpPr/>
            <p:nvPr/>
          </p:nvSpPr>
          <p:spPr>
            <a:xfrm>
              <a:off x="3496312" y="2688275"/>
              <a:ext cx="1211437" cy="376787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Capacité manquée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du muscle</a:t>
              </a:r>
            </a:p>
          </p:txBody>
        </p:sp>
        <p:cxnSp>
          <p:nvCxnSpPr>
            <p:cNvPr id="41" name="Connecteur : en angle 40">
              <a:extLst>
                <a:ext uri="{FF2B5EF4-FFF2-40B4-BE49-F238E27FC236}">
                  <a16:creationId xmlns:a16="http://schemas.microsoft.com/office/drawing/2014/main" id="{1B27A959-1B0D-4E1F-A2BB-16032039BAE3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rot="10800000" flipV="1">
              <a:off x="3190312" y="2876668"/>
              <a:ext cx="306000" cy="188393"/>
            </a:xfrm>
            <a:prstGeom prst="bentConnector3">
              <a:avLst>
                <a:gd name="adj1" fmla="val 99804"/>
              </a:avLst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 : en angle 92">
              <a:extLst>
                <a:ext uri="{FF2B5EF4-FFF2-40B4-BE49-F238E27FC236}">
                  <a16:creationId xmlns:a16="http://schemas.microsoft.com/office/drawing/2014/main" id="{B157B3C1-219B-4B8B-8776-B2256065F5A8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4707749" y="2876669"/>
              <a:ext cx="306000" cy="180000"/>
            </a:xfrm>
            <a:prstGeom prst="bentConnector3">
              <a:avLst>
                <a:gd name="adj1" fmla="val 100957"/>
              </a:avLst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re 1">
            <a:extLst>
              <a:ext uri="{FF2B5EF4-FFF2-40B4-BE49-F238E27FC236}">
                <a16:creationId xmlns:a16="http://schemas.microsoft.com/office/drawing/2014/main" id="{9D33BF96-5F3C-494F-860E-844766D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4. Détection temps réel</a:t>
            </a:r>
            <a:r>
              <a:rPr lang="fr-FR" sz="3400" b="0" dirty="0"/>
              <a:t> – Regroupement de participants</a:t>
            </a:r>
          </a:p>
        </p:txBody>
      </p:sp>
    </p:spTree>
    <p:extLst>
      <p:ext uri="{BB962C8B-B14F-4D97-AF65-F5344CB8AC3E}">
        <p14:creationId xmlns:p14="http://schemas.microsoft.com/office/powerpoint/2010/main" val="103961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">
            <a:extLst>
              <a:ext uri="{FF2B5EF4-FFF2-40B4-BE49-F238E27FC236}">
                <a16:creationId xmlns:a16="http://schemas.microsoft.com/office/drawing/2014/main" id="{A7A1E387-DC24-49F2-9513-F9848FED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43" y="1821846"/>
            <a:ext cx="2909702" cy="323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Image 8">
            <a:extLst>
              <a:ext uri="{FF2B5EF4-FFF2-40B4-BE49-F238E27FC236}">
                <a16:creationId xmlns:a16="http://schemas.microsoft.com/office/drawing/2014/main" id="{B918785D-BE98-4264-9967-AEF1B09F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43" y="1816334"/>
            <a:ext cx="2910835" cy="324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B0FF9DA4-28AA-45CD-A6EB-619C4BD2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10" y="1816333"/>
            <a:ext cx="2909702" cy="3240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La laryngectomie totale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A18E2CA-02EE-43AF-93BF-72262981313C}"/>
              </a:ext>
            </a:extLst>
          </p:cNvPr>
          <p:cNvSpPr/>
          <p:nvPr/>
        </p:nvSpPr>
        <p:spPr>
          <a:xfrm>
            <a:off x="6959592" y="3867517"/>
            <a:ext cx="3169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16223A"/>
                </a:solidFill>
              </a:rPr>
              <a:t>Les méthodes de réhabilitation: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16223A"/>
                </a:solidFill>
              </a:rPr>
              <a:t>Trachéostomie.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16223A"/>
                </a:solidFill>
              </a:rPr>
              <a:t>Restauration de la voix.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82A930-79A2-46A6-B3CF-74256C24031B}"/>
              </a:ext>
            </a:extLst>
          </p:cNvPr>
          <p:cNvGrpSpPr/>
          <p:nvPr/>
        </p:nvGrpSpPr>
        <p:grpSpPr>
          <a:xfrm>
            <a:off x="6345171" y="2474655"/>
            <a:ext cx="4149029" cy="726523"/>
            <a:chOff x="6703946" y="3151729"/>
            <a:chExt cx="4149029" cy="726523"/>
          </a:xfrm>
        </p:grpSpPr>
        <p:grpSp>
          <p:nvGrpSpPr>
            <p:cNvPr id="85" name="Groupe 13">
              <a:extLst>
                <a:ext uri="{FF2B5EF4-FFF2-40B4-BE49-F238E27FC236}">
                  <a16:creationId xmlns:a16="http://schemas.microsoft.com/office/drawing/2014/main" id="{246E191E-EF6D-47A4-B0AE-EE94310AD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3946" y="3158252"/>
              <a:ext cx="720000" cy="720000"/>
              <a:chOff x="16705907" y="11593415"/>
              <a:chExt cx="1439998" cy="1440136"/>
            </a:xfrm>
          </p:grpSpPr>
          <p:pic>
            <p:nvPicPr>
              <p:cNvPr id="104" name="Image 14">
                <a:extLst>
                  <a:ext uri="{FF2B5EF4-FFF2-40B4-BE49-F238E27FC236}">
                    <a16:creationId xmlns:a16="http://schemas.microsoft.com/office/drawing/2014/main" id="{3839D1D9-EBA3-4087-B256-CA38EFE6E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6452" y="11809413"/>
                <a:ext cx="1035049" cy="1044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5" name="Groupe 8">
                <a:extLst>
                  <a:ext uri="{FF2B5EF4-FFF2-40B4-BE49-F238E27FC236}">
                    <a16:creationId xmlns:a16="http://schemas.microsoft.com/office/drawing/2014/main" id="{CDD261E9-E00E-4C8C-ACC5-640E9B7358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05907" y="11593415"/>
                <a:ext cx="1439998" cy="1440136"/>
                <a:chOff x="16705907" y="11593415"/>
                <a:chExt cx="1439998" cy="1440136"/>
              </a:xfrm>
            </p:grpSpPr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65C32B7D-A4C0-48F0-A23B-03552E52824E}"/>
                    </a:ext>
                  </a:extLst>
                </p:cNvPr>
                <p:cNvSpPr/>
                <p:nvPr/>
              </p:nvSpPr>
              <p:spPr>
                <a:xfrm>
                  <a:off x="16705907" y="11593415"/>
                  <a:ext cx="1439998" cy="1440136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9CF8F8D2-6E7D-4952-8E19-01B1E6BB9ECF}"/>
                    </a:ext>
                  </a:extLst>
                </p:cNvPr>
                <p:cNvCxnSpPr>
                  <a:cxnSpLocks/>
                  <a:stCxn id="106" idx="3"/>
                  <a:endCxn id="106" idx="7"/>
                </p:cNvCxnSpPr>
                <p:nvPr/>
              </p:nvCxnSpPr>
              <p:spPr>
                <a:xfrm flipV="1">
                  <a:off x="16917065" y="11804361"/>
                  <a:ext cx="1017683" cy="101824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E40DE3F3-F2F7-4721-823F-FB4A0F1E93CA}"/>
                    </a:ext>
                  </a:extLst>
                </p:cNvPr>
                <p:cNvCxnSpPr>
                  <a:cxnSpLocks/>
                  <a:stCxn id="106" idx="1"/>
                  <a:endCxn id="106" idx="5"/>
                </p:cNvCxnSpPr>
                <p:nvPr/>
              </p:nvCxnSpPr>
              <p:spPr>
                <a:xfrm>
                  <a:off x="16917071" y="11804363"/>
                  <a:ext cx="1017683" cy="101824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e 12">
              <a:extLst>
                <a:ext uri="{FF2B5EF4-FFF2-40B4-BE49-F238E27FC236}">
                  <a16:creationId xmlns:a16="http://schemas.microsoft.com/office/drawing/2014/main" id="{85C63B39-A957-4CA2-B726-6C71ADDEBF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5142" y="3156562"/>
              <a:ext cx="720000" cy="720000"/>
              <a:chOff x="16706067" y="13609812"/>
              <a:chExt cx="1440000" cy="1440000"/>
            </a:xfrm>
          </p:grpSpPr>
          <p:pic>
            <p:nvPicPr>
              <p:cNvPr id="99" name="Image 12">
                <a:extLst>
                  <a:ext uri="{FF2B5EF4-FFF2-40B4-BE49-F238E27FC236}">
                    <a16:creationId xmlns:a16="http://schemas.microsoft.com/office/drawing/2014/main" id="{28E94DA4-59CC-4DB9-95DA-2F682B2C13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1172" y="13825538"/>
                <a:ext cx="1262887" cy="1115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0" name="Groupe 29">
                <a:extLst>
                  <a:ext uri="{FF2B5EF4-FFF2-40B4-BE49-F238E27FC236}">
                    <a16:creationId xmlns:a16="http://schemas.microsoft.com/office/drawing/2014/main" id="{19FB65D9-CF73-4A98-A421-4D87411A4A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06067" y="13609812"/>
                <a:ext cx="1440000" cy="1440000"/>
                <a:chOff x="16705907" y="11593588"/>
                <a:chExt cx="1440000" cy="1440000"/>
              </a:xfrm>
            </p:grpSpPr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75302282-F051-43D7-BCFE-772C78BF3B28}"/>
                    </a:ext>
                  </a:extLst>
                </p:cNvPr>
                <p:cNvSpPr/>
                <p:nvPr/>
              </p:nvSpPr>
              <p:spPr>
                <a:xfrm>
                  <a:off x="16705907" y="11593588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102" name="Connecteur droit 101">
                  <a:extLst>
                    <a:ext uri="{FF2B5EF4-FFF2-40B4-BE49-F238E27FC236}">
                      <a16:creationId xmlns:a16="http://schemas.microsoft.com/office/drawing/2014/main" id="{55126666-2002-4E4D-9302-EBC836F40B42}"/>
                    </a:ext>
                  </a:extLst>
                </p:cNvPr>
                <p:cNvCxnSpPr>
                  <a:cxnSpLocks/>
                  <a:stCxn id="101" idx="3"/>
                  <a:endCxn id="101" idx="7"/>
                </p:cNvCxnSpPr>
                <p:nvPr/>
              </p:nvCxnSpPr>
              <p:spPr>
                <a:xfrm flipV="1">
                  <a:off x="16917064" y="11804745"/>
                  <a:ext cx="1017686" cy="101768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2F0DE62D-D8EC-4F60-9405-D470A24FFD21}"/>
                    </a:ext>
                  </a:extLst>
                </p:cNvPr>
                <p:cNvCxnSpPr>
                  <a:cxnSpLocks/>
                  <a:stCxn id="101" idx="1"/>
                  <a:endCxn id="101" idx="5"/>
                </p:cNvCxnSpPr>
                <p:nvPr/>
              </p:nvCxnSpPr>
              <p:spPr>
                <a:xfrm>
                  <a:off x="16917064" y="11804745"/>
                  <a:ext cx="1017686" cy="101768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e 11">
              <a:extLst>
                <a:ext uri="{FF2B5EF4-FFF2-40B4-BE49-F238E27FC236}">
                  <a16:creationId xmlns:a16="http://schemas.microsoft.com/office/drawing/2014/main" id="{82503705-2AEE-4E70-A062-4EEDFB8E74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86338" y="3151729"/>
              <a:ext cx="720000" cy="720000"/>
              <a:chOff x="16722659" y="15609033"/>
              <a:chExt cx="1440000" cy="1440000"/>
            </a:xfrm>
          </p:grpSpPr>
          <p:pic>
            <p:nvPicPr>
              <p:cNvPr id="94" name="Image 13">
                <a:extLst>
                  <a:ext uri="{FF2B5EF4-FFF2-40B4-BE49-F238E27FC236}">
                    <a16:creationId xmlns:a16="http://schemas.microsoft.com/office/drawing/2014/main" id="{4DDD6ECB-A00A-45BD-BB7E-696855E44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1173" y="15846716"/>
                <a:ext cx="1238434" cy="97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5" name="Groupe 33">
                <a:extLst>
                  <a:ext uri="{FF2B5EF4-FFF2-40B4-BE49-F238E27FC236}">
                    <a16:creationId xmlns:a16="http://schemas.microsoft.com/office/drawing/2014/main" id="{4453FE40-EB3F-4B94-AC95-90EA17CFA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22659" y="15609033"/>
                <a:ext cx="1440000" cy="1440000"/>
                <a:chOff x="16650491" y="11576425"/>
                <a:chExt cx="1440000" cy="1440000"/>
              </a:xfrm>
            </p:grpSpPr>
            <p:sp>
              <p:nvSpPr>
                <p:cNvPr id="96" name="Ellipse 95">
                  <a:extLst>
                    <a:ext uri="{FF2B5EF4-FFF2-40B4-BE49-F238E27FC236}">
                      <a16:creationId xmlns:a16="http://schemas.microsoft.com/office/drawing/2014/main" id="{0AE4BDEE-F32D-42B8-B611-0B0A59B881FF}"/>
                    </a:ext>
                  </a:extLst>
                </p:cNvPr>
                <p:cNvSpPr/>
                <p:nvPr/>
              </p:nvSpPr>
              <p:spPr>
                <a:xfrm>
                  <a:off x="16650491" y="11576425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97" name="Connecteur droit 96">
                  <a:extLst>
                    <a:ext uri="{FF2B5EF4-FFF2-40B4-BE49-F238E27FC236}">
                      <a16:creationId xmlns:a16="http://schemas.microsoft.com/office/drawing/2014/main" id="{CC148361-43C8-45A2-BF3B-AC7EB5BD71C8}"/>
                    </a:ext>
                  </a:extLst>
                </p:cNvPr>
                <p:cNvCxnSpPr>
                  <a:cxnSpLocks/>
                  <a:stCxn id="96" idx="3"/>
                  <a:endCxn id="96" idx="7"/>
                </p:cNvCxnSpPr>
                <p:nvPr/>
              </p:nvCxnSpPr>
              <p:spPr>
                <a:xfrm flipV="1">
                  <a:off x="16861375" y="11787309"/>
                  <a:ext cx="1018232" cy="1018232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82F8E2CD-C6C3-40C0-87A2-E42B1F00725B}"/>
                    </a:ext>
                  </a:extLst>
                </p:cNvPr>
                <p:cNvCxnSpPr>
                  <a:cxnSpLocks/>
                  <a:stCxn id="96" idx="1"/>
                  <a:endCxn id="96" idx="5"/>
                </p:cNvCxnSpPr>
                <p:nvPr/>
              </p:nvCxnSpPr>
              <p:spPr>
                <a:xfrm>
                  <a:off x="16861375" y="11787309"/>
                  <a:ext cx="1018232" cy="1018232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e 14">
              <a:extLst>
                <a:ext uri="{FF2B5EF4-FFF2-40B4-BE49-F238E27FC236}">
                  <a16:creationId xmlns:a16="http://schemas.microsoft.com/office/drawing/2014/main" id="{CB6B5026-364A-43B0-A98D-20F1C8A57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2975" y="3158252"/>
              <a:ext cx="720000" cy="720000"/>
              <a:chOff x="16777915" y="18290492"/>
              <a:chExt cx="1440000" cy="1440000"/>
            </a:xfrm>
          </p:grpSpPr>
          <p:pic>
            <p:nvPicPr>
              <p:cNvPr id="89" name="Image 16">
                <a:extLst>
                  <a:ext uri="{FF2B5EF4-FFF2-40B4-BE49-F238E27FC236}">
                    <a16:creationId xmlns:a16="http://schemas.microsoft.com/office/drawing/2014/main" id="{97751AF4-D2B8-4569-8B07-DB8302518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93939" y="18478500"/>
                <a:ext cx="1037008" cy="100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0" name="Groupe 37">
                <a:extLst>
                  <a:ext uri="{FF2B5EF4-FFF2-40B4-BE49-F238E27FC236}">
                    <a16:creationId xmlns:a16="http://schemas.microsoft.com/office/drawing/2014/main" id="{47D0204F-7A25-4236-ABC4-A585C7CD43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77915" y="18290492"/>
                <a:ext cx="1440000" cy="1440000"/>
                <a:chOff x="16705907" y="11593588"/>
                <a:chExt cx="1440000" cy="1440000"/>
              </a:xfrm>
            </p:grpSpPr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FC70C8FE-371B-41C1-855F-3FC1DA2389B6}"/>
                    </a:ext>
                  </a:extLst>
                </p:cNvPr>
                <p:cNvSpPr/>
                <p:nvPr/>
              </p:nvSpPr>
              <p:spPr>
                <a:xfrm>
                  <a:off x="16705907" y="11593588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92" name="Connecteur droit 91">
                  <a:extLst>
                    <a:ext uri="{FF2B5EF4-FFF2-40B4-BE49-F238E27FC236}">
                      <a16:creationId xmlns:a16="http://schemas.microsoft.com/office/drawing/2014/main" id="{8AB90FE8-79D2-4B2A-B2D8-6C1091C17DD5}"/>
                    </a:ext>
                  </a:extLst>
                </p:cNvPr>
                <p:cNvCxnSpPr>
                  <a:cxnSpLocks/>
                  <a:stCxn id="91" idx="3"/>
                  <a:endCxn id="91" idx="7"/>
                </p:cNvCxnSpPr>
                <p:nvPr/>
              </p:nvCxnSpPr>
              <p:spPr>
                <a:xfrm flipV="1">
                  <a:off x="16917065" y="11804746"/>
                  <a:ext cx="1017684" cy="1017684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eur droit 92">
                  <a:extLst>
                    <a:ext uri="{FF2B5EF4-FFF2-40B4-BE49-F238E27FC236}">
                      <a16:creationId xmlns:a16="http://schemas.microsoft.com/office/drawing/2014/main" id="{FA087F8C-C21F-437E-AC7B-CD4972BECDCF}"/>
                    </a:ext>
                  </a:extLst>
                </p:cNvPr>
                <p:cNvCxnSpPr>
                  <a:cxnSpLocks/>
                  <a:stCxn id="91" idx="1"/>
                  <a:endCxn id="91" idx="5"/>
                </p:cNvCxnSpPr>
                <p:nvPr/>
              </p:nvCxnSpPr>
              <p:spPr>
                <a:xfrm>
                  <a:off x="16917065" y="11804746"/>
                  <a:ext cx="1017684" cy="1017684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0FC38A-D2B4-4610-97F5-5BD886A9DFC9}"/>
              </a:ext>
            </a:extLst>
          </p:cNvPr>
          <p:cNvSpPr/>
          <p:nvPr/>
        </p:nvSpPr>
        <p:spPr>
          <a:xfrm>
            <a:off x="2303243" y="5061846"/>
            <a:ext cx="2909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Christopher G. Tang et al. 2015.</a:t>
            </a:r>
          </a:p>
        </p:txBody>
      </p: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BB82B7E0-46A2-4DC0-8155-10ABE365D376}"/>
              </a:ext>
            </a:extLst>
          </p:cNvPr>
          <p:cNvGrpSpPr/>
          <p:nvPr/>
        </p:nvGrpSpPr>
        <p:grpSpPr>
          <a:xfrm>
            <a:off x="858032" y="3786013"/>
            <a:ext cx="2528049" cy="1874584"/>
            <a:chOff x="1420007" y="4739312"/>
            <a:chExt cx="2528049" cy="1874584"/>
          </a:xfrm>
        </p:grpSpPr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750E24C1-4009-4968-B9D5-408890D66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95" t="65201" r="37211" b="5787"/>
            <a:stretch/>
          </p:blipFill>
          <p:spPr>
            <a:xfrm>
              <a:off x="1420007" y="4739312"/>
              <a:ext cx="1844921" cy="1874584"/>
            </a:xfrm>
            <a:prstGeom prst="rect">
              <a:avLst/>
            </a:prstGeom>
            <a:ln w="38100">
              <a:solidFill>
                <a:srgbClr val="889D9F"/>
              </a:solidFill>
            </a:ln>
            <a:effectLst/>
          </p:spPr>
        </p:pic>
        <p:cxnSp>
          <p:nvCxnSpPr>
            <p:cNvPr id="138" name="Connecteur droit avec flèche 137">
              <a:extLst>
                <a:ext uri="{FF2B5EF4-FFF2-40B4-BE49-F238E27FC236}">
                  <a16:creationId xmlns:a16="http://schemas.microsoft.com/office/drawing/2014/main" id="{C62688D5-7823-4352-836B-BEF81096BFCC}"/>
                </a:ext>
              </a:extLst>
            </p:cNvPr>
            <p:cNvCxnSpPr>
              <a:cxnSpLocks/>
              <a:stCxn id="137" idx="3"/>
            </p:cNvCxnSpPr>
            <p:nvPr/>
          </p:nvCxnSpPr>
          <p:spPr>
            <a:xfrm flipV="1">
              <a:off x="3264928" y="5447056"/>
              <a:ext cx="683128" cy="229548"/>
            </a:xfrm>
            <a:prstGeom prst="straightConnector1">
              <a:avLst/>
            </a:prstGeom>
            <a:ln w="38100">
              <a:solidFill>
                <a:srgbClr val="889D9F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A6D56612-7212-4B51-8C4B-AE2E27B2E6AC}"/>
              </a:ext>
            </a:extLst>
          </p:cNvPr>
          <p:cNvGrpSpPr/>
          <p:nvPr/>
        </p:nvGrpSpPr>
        <p:grpSpPr>
          <a:xfrm>
            <a:off x="3606801" y="4558846"/>
            <a:ext cx="1352541" cy="307777"/>
            <a:chOff x="8003284" y="4514110"/>
            <a:chExt cx="1352541" cy="307777"/>
          </a:xfrm>
        </p:grpSpPr>
        <p:cxnSp>
          <p:nvCxnSpPr>
            <p:cNvPr id="140" name="Connecteur droit avec flèche 139">
              <a:extLst>
                <a:ext uri="{FF2B5EF4-FFF2-40B4-BE49-F238E27FC236}">
                  <a16:creationId xmlns:a16="http://schemas.microsoft.com/office/drawing/2014/main" id="{C8DC495B-2732-4585-9B54-E9696823C79D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003284" y="4667999"/>
              <a:ext cx="612082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3A4FFED2-0F12-4B41-9D58-460E55151FCB}"/>
                </a:ext>
              </a:extLst>
            </p:cNvPr>
            <p:cNvSpPr txBox="1"/>
            <p:nvPr/>
          </p:nvSpPr>
          <p:spPr>
            <a:xfrm>
              <a:off x="8615366" y="4514110"/>
              <a:ext cx="740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C805261F-0ED2-4FC7-BB38-A3F0E6A84B5F}"/>
              </a:ext>
            </a:extLst>
          </p:cNvPr>
          <p:cNvGrpSpPr/>
          <p:nvPr/>
        </p:nvGrpSpPr>
        <p:grpSpPr>
          <a:xfrm>
            <a:off x="3841751" y="4275497"/>
            <a:ext cx="1628276" cy="307777"/>
            <a:chOff x="8007550" y="4501410"/>
            <a:chExt cx="1628276" cy="307777"/>
          </a:xfrm>
        </p:grpSpPr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D96BB3C9-3EDF-4EC6-9F0A-689A225B5D34}"/>
                </a:ext>
              </a:extLst>
            </p:cNvPr>
            <p:cNvCxnSpPr>
              <a:cxnSpLocks/>
              <a:stCxn id="144" idx="1"/>
            </p:cNvCxnSpPr>
            <p:nvPr/>
          </p:nvCxnSpPr>
          <p:spPr>
            <a:xfrm flipH="1">
              <a:off x="8007550" y="4655299"/>
              <a:ext cx="379216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385BACDD-C491-4BD0-A3B4-601964F773EE}"/>
                </a:ext>
              </a:extLst>
            </p:cNvPr>
            <p:cNvSpPr txBox="1"/>
            <p:nvPr/>
          </p:nvSpPr>
          <p:spPr>
            <a:xfrm>
              <a:off x="8386766" y="4501410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trachéostomie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E221B234-08E8-4370-B98A-9CBFA8CD0893}"/>
              </a:ext>
            </a:extLst>
          </p:cNvPr>
          <p:cNvGrpSpPr/>
          <p:nvPr/>
        </p:nvGrpSpPr>
        <p:grpSpPr>
          <a:xfrm>
            <a:off x="2047875" y="4232371"/>
            <a:ext cx="1409700" cy="307777"/>
            <a:chOff x="8365046" y="4514110"/>
            <a:chExt cx="1409700" cy="307777"/>
          </a:xfrm>
        </p:grpSpPr>
        <p:cxnSp>
          <p:nvCxnSpPr>
            <p:cNvPr id="151" name="Connecteur droit avec flèche 150">
              <a:extLst>
                <a:ext uri="{FF2B5EF4-FFF2-40B4-BE49-F238E27FC236}">
                  <a16:creationId xmlns:a16="http://schemas.microsoft.com/office/drawing/2014/main" id="{D5AED51A-FAED-48E0-957E-A211E3EEED78}"/>
                </a:ext>
              </a:extLst>
            </p:cNvPr>
            <p:cNvCxnSpPr>
              <a:cxnSpLocks/>
              <a:stCxn id="152" idx="3"/>
            </p:cNvCxnSpPr>
            <p:nvPr/>
          </p:nvCxnSpPr>
          <p:spPr>
            <a:xfrm>
              <a:off x="9524528" y="4667999"/>
              <a:ext cx="250218" cy="73903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7B40A757-263A-40BB-8A78-2847EF2C6E62}"/>
                </a:ext>
              </a:extLst>
            </p:cNvPr>
            <p:cNvSpPr txBox="1"/>
            <p:nvPr/>
          </p:nvSpPr>
          <p:spPr>
            <a:xfrm>
              <a:off x="8365046" y="4514110"/>
              <a:ext cx="1159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œsophage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167" name="Rectangle : coins arrondis 166">
            <a:extLst>
              <a:ext uri="{FF2B5EF4-FFF2-40B4-BE49-F238E27FC236}">
                <a16:creationId xmlns:a16="http://schemas.microsoft.com/office/drawing/2014/main" id="{527797AF-A163-48D1-8C49-325A8DB390E0}"/>
              </a:ext>
            </a:extLst>
          </p:cNvPr>
          <p:cNvSpPr/>
          <p:nvPr/>
        </p:nvSpPr>
        <p:spPr>
          <a:xfrm rot="1254696">
            <a:off x="3604636" y="3697253"/>
            <a:ext cx="381587" cy="649198"/>
          </a:xfrm>
          <a:prstGeom prst="roundRect">
            <a:avLst>
              <a:gd name="adj" fmla="val 39126"/>
            </a:avLst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3FD1D184-46BA-41FE-B399-E78472533237}"/>
              </a:ext>
            </a:extLst>
          </p:cNvPr>
          <p:cNvGrpSpPr/>
          <p:nvPr/>
        </p:nvGrpSpPr>
        <p:grpSpPr>
          <a:xfrm>
            <a:off x="3956051" y="3988592"/>
            <a:ext cx="1138041" cy="307777"/>
            <a:chOff x="8007845" y="4504585"/>
            <a:chExt cx="1138041" cy="307777"/>
          </a:xfrm>
        </p:grpSpPr>
        <p:cxnSp>
          <p:nvCxnSpPr>
            <p:cNvPr id="170" name="Connecteur droit avec flèche 169">
              <a:extLst>
                <a:ext uri="{FF2B5EF4-FFF2-40B4-BE49-F238E27FC236}">
                  <a16:creationId xmlns:a16="http://schemas.microsoft.com/office/drawing/2014/main" id="{81E745CF-42BB-4CD9-B854-114F6DD03467}"/>
                </a:ext>
              </a:extLst>
            </p:cNvPr>
            <p:cNvCxnSpPr>
              <a:cxnSpLocks/>
              <a:stCxn id="171" idx="1"/>
            </p:cNvCxnSpPr>
            <p:nvPr/>
          </p:nvCxnSpPr>
          <p:spPr>
            <a:xfrm flipH="1">
              <a:off x="8007845" y="4658474"/>
              <a:ext cx="269182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ZoneTexte 170">
              <a:extLst>
                <a:ext uri="{FF2B5EF4-FFF2-40B4-BE49-F238E27FC236}">
                  <a16:creationId xmlns:a16="http://schemas.microsoft.com/office/drawing/2014/main" id="{FAD4E972-F0DB-4507-880F-D91314B0CE6F}"/>
                </a:ext>
              </a:extLst>
            </p:cNvPr>
            <p:cNvSpPr txBox="1"/>
            <p:nvPr/>
          </p:nvSpPr>
          <p:spPr>
            <a:xfrm>
              <a:off x="8277027" y="4504585"/>
              <a:ext cx="868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880C12-608A-4D46-8B05-F19D6834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3F67998B-EFE5-493B-9905-63D65A125E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361" b="62622"/>
          <a:stretch/>
        </p:blipFill>
        <p:spPr>
          <a:xfrm flipH="1">
            <a:off x="1113777" y="1752708"/>
            <a:ext cx="4306557" cy="34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67" grpId="0" animBg="1"/>
      <p:bldP spid="16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42C3DAB-85BB-4E97-8B47-1D734772962A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66578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84681F4-8272-4E7F-9511-F7B446951F55}"/>
              </a:ext>
            </a:extLst>
          </p:cNvPr>
          <p:cNvSpPr txBox="1">
            <a:spLocks/>
          </p:cNvSpPr>
          <p:nvPr/>
        </p:nvSpPr>
        <p:spPr>
          <a:xfrm>
            <a:off x="1371169" y="2741570"/>
            <a:ext cx="6028289" cy="246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Prothèse trachéale fonctionnelle </a:t>
            </a:r>
            <a:r>
              <a:rPr lang="fr-FR" sz="1400" dirty="0"/>
              <a:t>[H. Etienne et al. 2018, H. C. Grillo 2002 ]</a:t>
            </a:r>
            <a:r>
              <a:rPr lang="fr-FR" sz="1600" dirty="0"/>
              <a:t>:</a:t>
            </a:r>
          </a:p>
          <a:p>
            <a:r>
              <a:rPr lang="fr-FR" sz="1600" dirty="0"/>
              <a:t>Flexibilité longitudinale.</a:t>
            </a:r>
          </a:p>
          <a:p>
            <a:r>
              <a:rPr lang="fr-FR" sz="1600" dirty="0"/>
              <a:t>Rigidité.</a:t>
            </a:r>
          </a:p>
          <a:p>
            <a:r>
              <a:rPr lang="fr-FR" sz="1600" dirty="0"/>
              <a:t>Étanchéité: épithélium respiratoire.</a:t>
            </a:r>
          </a:p>
          <a:p>
            <a:r>
              <a:rPr lang="fr-FR" sz="1600" dirty="0"/>
              <a:t>Non-immunogénicité.</a:t>
            </a:r>
          </a:p>
          <a:p>
            <a:r>
              <a:rPr lang="fr-FR" sz="1600" dirty="0"/>
              <a:t>Fiabilité et reproductibilité de la méthode.</a:t>
            </a:r>
          </a:p>
          <a:p>
            <a:r>
              <a:rPr lang="fr-FR" sz="1600" dirty="0"/>
              <a:t>Biocompatibilité des matériaux.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D95E179-8520-47D4-BA5F-52F5DC99E23E}"/>
              </a:ext>
            </a:extLst>
          </p:cNvPr>
          <p:cNvGrpSpPr/>
          <p:nvPr/>
        </p:nvGrpSpPr>
        <p:grpSpPr>
          <a:xfrm>
            <a:off x="1722279" y="2547018"/>
            <a:ext cx="3790024" cy="2756345"/>
            <a:chOff x="1969392" y="2244656"/>
            <a:chExt cx="3790024" cy="2756345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0778EE6-D93C-447F-A412-351270BE82DC}"/>
                </a:ext>
              </a:extLst>
            </p:cNvPr>
            <p:cNvGrpSpPr/>
            <p:nvPr/>
          </p:nvGrpSpPr>
          <p:grpSpPr>
            <a:xfrm>
              <a:off x="1969393" y="2244656"/>
              <a:ext cx="3790023" cy="2520000"/>
              <a:chOff x="1453601" y="19324638"/>
              <a:chExt cx="9250698" cy="6383816"/>
            </a:xfrm>
          </p:grpSpPr>
          <p:pic>
            <p:nvPicPr>
              <p:cNvPr id="27" name="Image 14">
                <a:extLst>
                  <a:ext uri="{FF2B5EF4-FFF2-40B4-BE49-F238E27FC236}">
                    <a16:creationId xmlns:a16="http://schemas.microsoft.com/office/drawing/2014/main" id="{963DAA42-65E9-4E67-9CD2-9376FB5936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601" y="19445289"/>
                <a:ext cx="8611149" cy="626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AA24B2-F234-481A-935B-A97E44681620}"/>
                  </a:ext>
                </a:extLst>
              </p:cNvPr>
              <p:cNvSpPr/>
              <p:nvPr/>
            </p:nvSpPr>
            <p:spPr bwMode="auto">
              <a:xfrm>
                <a:off x="8701923" y="19537097"/>
                <a:ext cx="2002376" cy="105163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vue de </a:t>
                </a:r>
              </a:p>
              <a:p>
                <a:pPr algn="ctr">
                  <a:defRPr/>
                </a:pP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" name="Graphique 3144" descr="Caméra vidéo">
                <a:extLst>
                  <a:ext uri="{FF2B5EF4-FFF2-40B4-BE49-F238E27FC236}">
                    <a16:creationId xmlns:a16="http://schemas.microsoft.com/office/drawing/2014/main" id="{BA1D0FAD-F218-430A-84A7-4532ADAB8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404605" flipH="1">
                <a:off x="8088313" y="19365913"/>
                <a:ext cx="99695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CAB5FE-82B9-4D66-A384-DD27CB3E7AAB}"/>
                </a:ext>
              </a:extLst>
            </p:cNvPr>
            <p:cNvSpPr/>
            <p:nvPr/>
          </p:nvSpPr>
          <p:spPr bwMode="auto">
            <a:xfrm>
              <a:off x="1969392" y="4777697"/>
              <a:ext cx="3527999" cy="22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1200" dirty="0">
                  <a:solidFill>
                    <a:schemeClr val="tx1"/>
                  </a:solidFill>
                </a:rPr>
                <a:t>Debry C. et al. 2014.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320C2838-E037-42FD-99C6-D4FD42EF4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672" y="2713359"/>
            <a:ext cx="2501638" cy="24621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Reconstruction des voies aériennes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545BACA-98AA-44C7-87B8-654CBFD2E805}"/>
              </a:ext>
            </a:extLst>
          </p:cNvPr>
          <p:cNvSpPr/>
          <p:nvPr/>
        </p:nvSpPr>
        <p:spPr>
          <a:xfrm>
            <a:off x="6789393" y="1425523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actif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4D660-25FB-42AA-B829-23C6747A0224}"/>
              </a:ext>
            </a:extLst>
          </p:cNvPr>
          <p:cNvGrpSpPr/>
          <p:nvPr/>
        </p:nvGrpSpPr>
        <p:grpSpPr>
          <a:xfrm>
            <a:off x="7588691" y="2502349"/>
            <a:ext cx="3090763" cy="3129574"/>
            <a:chOff x="7588691" y="2509226"/>
            <a:chExt cx="3090763" cy="312957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77365FC-09FE-4AF7-B5FA-507605343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3171"/>
            <a:stretch/>
          </p:blipFill>
          <p:spPr>
            <a:xfrm>
              <a:off x="7588691" y="2509226"/>
              <a:ext cx="3090763" cy="2882484"/>
            </a:xfrm>
            <a:prstGeom prst="rect">
              <a:avLst/>
            </a:prstGeom>
          </p:spPr>
        </p:pic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23CA8BD-B288-409F-8585-EA377B026A12}"/>
                </a:ext>
              </a:extLst>
            </p:cNvPr>
            <p:cNvSpPr/>
            <p:nvPr/>
          </p:nvSpPr>
          <p:spPr>
            <a:xfrm>
              <a:off x="7588691" y="5405755"/>
              <a:ext cx="3090763" cy="233045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E. Martinod et al. 2018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7384BA5-FBFF-40CC-B7C2-3440D2E18A70}"/>
              </a:ext>
            </a:extLst>
          </p:cNvPr>
          <p:cNvGrpSpPr/>
          <p:nvPr/>
        </p:nvGrpSpPr>
        <p:grpSpPr>
          <a:xfrm>
            <a:off x="3542167" y="3958417"/>
            <a:ext cx="843145" cy="518333"/>
            <a:chOff x="3542167" y="3958417"/>
            <a:chExt cx="843145" cy="518333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A92D9FD-60BB-4B7C-AC6C-C0440F9F4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166" y="3958417"/>
              <a:ext cx="327663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4FAA927-4611-4E5E-8E36-C6EDBA7FD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7649" y="4192078"/>
              <a:ext cx="327663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16DFFDAE-C244-4E08-BA6B-B3EE326F4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2167" y="4135467"/>
              <a:ext cx="297484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57BC8AF1-2200-426B-A436-957BD861F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91" y="4363528"/>
              <a:ext cx="297484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A417D66-9B35-4C5D-A364-2A10DEF5001C}"/>
              </a:ext>
            </a:extLst>
          </p:cNvPr>
          <p:cNvSpPr/>
          <p:nvPr/>
        </p:nvSpPr>
        <p:spPr>
          <a:xfrm>
            <a:off x="1703747" y="5402075"/>
            <a:ext cx="3676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[H. C. Grillo 2002]</a:t>
            </a:r>
            <a:r>
              <a:rPr lang="fr-FR" sz="1400" dirty="0"/>
              <a:t> prothèse synthétique inefficace.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168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30" grpId="0"/>
      <p:bldP spid="3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actif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A5C5BF59-0012-48F5-BCA9-8FCFBEBD4A44}"/>
              </a:ext>
            </a:extLst>
          </p:cNvPr>
          <p:cNvSpPr txBox="1">
            <a:spLocks/>
          </p:cNvSpPr>
          <p:nvPr/>
        </p:nvSpPr>
        <p:spPr>
          <a:xfrm>
            <a:off x="6992158" y="2530867"/>
            <a:ext cx="4023608" cy="3125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Mécanisme de protection fonctionnel:</a:t>
            </a:r>
          </a:p>
          <a:p>
            <a:r>
              <a:rPr lang="fr-FR" sz="1600" dirty="0"/>
              <a:t>Surélévation de l’entrée du larynx</a:t>
            </a:r>
          </a:p>
          <a:p>
            <a:r>
              <a:rPr lang="fr-FR" sz="1600" dirty="0"/>
              <a:t>Détournement du bol alimentaire</a:t>
            </a:r>
          </a:p>
          <a:p>
            <a:r>
              <a:rPr lang="fr-FR" sz="1600" dirty="0"/>
              <a:t>Permettre une intervention médicale</a:t>
            </a:r>
          </a:p>
          <a:p>
            <a:r>
              <a:rPr lang="fr-FR" sz="1600" dirty="0"/>
              <a:t>Compatibilité avec la radiothérapie</a:t>
            </a:r>
          </a:p>
          <a:p>
            <a:r>
              <a:rPr lang="fr-FR" sz="1600" dirty="0"/>
              <a:t>Permettre l’expectoration des sécrétions</a:t>
            </a:r>
          </a:p>
          <a:p>
            <a:r>
              <a:rPr lang="fr-FR" sz="1600" dirty="0"/>
              <a:t>Interdire toute fermeture définitive</a:t>
            </a:r>
          </a:p>
          <a:p>
            <a:r>
              <a:rPr lang="fr-FR" sz="1600" dirty="0"/>
              <a:t>Rapidité de fermeture</a:t>
            </a:r>
          </a:p>
          <a:p>
            <a:r>
              <a:rPr lang="fr-FR" sz="1600" dirty="0"/>
              <a:t>Petite taille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30426762-B1DC-419F-9A13-D9041FBD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F524272-EC9D-4FA8-8A1D-ED21211EFD91}"/>
              </a:ext>
            </a:extLst>
          </p:cNvPr>
          <p:cNvSpPr/>
          <p:nvPr/>
        </p:nvSpPr>
        <p:spPr>
          <a:xfrm>
            <a:off x="3898900" y="4665376"/>
            <a:ext cx="492761" cy="51114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4573AF0-1F81-45C9-B832-B5F4AC3771F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391661" y="4093412"/>
            <a:ext cx="2397733" cy="827536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225AFAE-AF86-4779-AD99-DFC3EBC3F77F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5E15172C-4BF6-4CC0-9E5E-A1C5870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1EFC830-7C18-4C3E-88A8-D20A295C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" t="44054" r="73420" b="1"/>
          <a:stretch/>
        </p:blipFill>
        <p:spPr>
          <a:xfrm flipH="1">
            <a:off x="476358" y="2260764"/>
            <a:ext cx="2773580" cy="291575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4DE5851-005A-434C-A6AC-1A0B303C5726}"/>
              </a:ext>
            </a:extLst>
          </p:cNvPr>
          <p:cNvSpPr txBox="1"/>
          <p:nvPr/>
        </p:nvSpPr>
        <p:spPr>
          <a:xfrm>
            <a:off x="377426" y="4543628"/>
            <a:ext cx="108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Sphincter </a:t>
            </a:r>
            <a:r>
              <a:rPr lang="fr-FR" sz="1400" dirty="0"/>
              <a:t>œsophagien supérieur</a:t>
            </a:r>
            <a:endParaRPr lang="fr-FR" sz="1400" dirty="0">
              <a:solidFill>
                <a:srgbClr val="16223A"/>
              </a:solidFill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2D1E937-6D34-4286-BADE-9F70B9AB690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350098" y="4498918"/>
            <a:ext cx="1110211" cy="166458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6792C116-565F-48F6-9349-70E66DE38F97}"/>
              </a:ext>
            </a:extLst>
          </p:cNvPr>
          <p:cNvSpPr/>
          <p:nvPr/>
        </p:nvSpPr>
        <p:spPr>
          <a:xfrm flipH="1">
            <a:off x="1763056" y="3763524"/>
            <a:ext cx="760769" cy="927536"/>
          </a:xfrm>
          <a:custGeom>
            <a:avLst/>
            <a:gdLst>
              <a:gd name="connsiteX0" fmla="*/ 229815 w 675296"/>
              <a:gd name="connsiteY0" fmla="*/ 22016 h 1063479"/>
              <a:gd name="connsiteX1" fmla="*/ 320302 w 675296"/>
              <a:gd name="connsiteY1" fmla="*/ 143460 h 1063479"/>
              <a:gd name="connsiteX2" fmla="*/ 625102 w 675296"/>
              <a:gd name="connsiteY2" fmla="*/ 238710 h 1063479"/>
              <a:gd name="connsiteX3" fmla="*/ 672727 w 675296"/>
              <a:gd name="connsiteY3" fmla="*/ 362535 h 1063479"/>
              <a:gd name="connsiteX4" fmla="*/ 601290 w 675296"/>
              <a:gd name="connsiteY4" fmla="*/ 522078 h 1063479"/>
              <a:gd name="connsiteX5" fmla="*/ 572715 w 675296"/>
              <a:gd name="connsiteY5" fmla="*/ 679241 h 1063479"/>
              <a:gd name="connsiteX6" fmla="*/ 363165 w 675296"/>
              <a:gd name="connsiteY6" fmla="*/ 1031666 h 1063479"/>
              <a:gd name="connsiteX7" fmla="*/ 246483 w 675296"/>
              <a:gd name="connsiteY7" fmla="*/ 1041191 h 1063479"/>
              <a:gd name="connsiteX8" fmla="*/ 1215 w 675296"/>
              <a:gd name="connsiteY8" fmla="*/ 981660 h 1063479"/>
              <a:gd name="connsiteX9" fmla="*/ 151233 w 675296"/>
              <a:gd name="connsiteY9" fmla="*/ 474453 h 1063479"/>
              <a:gd name="connsiteX10" fmla="*/ 129802 w 675296"/>
              <a:gd name="connsiteY10" fmla="*/ 105360 h 1063479"/>
              <a:gd name="connsiteX11" fmla="*/ 172665 w 675296"/>
              <a:gd name="connsiteY11" fmla="*/ 7728 h 1063479"/>
              <a:gd name="connsiteX12" fmla="*/ 229815 w 675296"/>
              <a:gd name="connsiteY12" fmla="*/ 22016 h 10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296" h="1063479">
                <a:moveTo>
                  <a:pt x="229815" y="22016"/>
                </a:moveTo>
                <a:cubicBezTo>
                  <a:pt x="254421" y="44638"/>
                  <a:pt x="254421" y="107344"/>
                  <a:pt x="320302" y="143460"/>
                </a:cubicBezTo>
                <a:cubicBezTo>
                  <a:pt x="386183" y="179576"/>
                  <a:pt x="566365" y="202198"/>
                  <a:pt x="625102" y="238710"/>
                </a:cubicBezTo>
                <a:cubicBezTo>
                  <a:pt x="683839" y="275222"/>
                  <a:pt x="676696" y="315307"/>
                  <a:pt x="672727" y="362535"/>
                </a:cubicBezTo>
                <a:cubicBezTo>
                  <a:pt x="668758" y="409763"/>
                  <a:pt x="617959" y="469294"/>
                  <a:pt x="601290" y="522078"/>
                </a:cubicBezTo>
                <a:cubicBezTo>
                  <a:pt x="584621" y="574862"/>
                  <a:pt x="612403" y="594310"/>
                  <a:pt x="572715" y="679241"/>
                </a:cubicBezTo>
                <a:cubicBezTo>
                  <a:pt x="533028" y="764172"/>
                  <a:pt x="417537" y="971341"/>
                  <a:pt x="363165" y="1031666"/>
                </a:cubicBezTo>
                <a:cubicBezTo>
                  <a:pt x="308793" y="1091991"/>
                  <a:pt x="306808" y="1049525"/>
                  <a:pt x="246483" y="1041191"/>
                </a:cubicBezTo>
                <a:cubicBezTo>
                  <a:pt x="186158" y="1032857"/>
                  <a:pt x="17090" y="1076116"/>
                  <a:pt x="1215" y="981660"/>
                </a:cubicBezTo>
                <a:cubicBezTo>
                  <a:pt x="-14660" y="887204"/>
                  <a:pt x="129802" y="620503"/>
                  <a:pt x="151233" y="474453"/>
                </a:cubicBezTo>
                <a:cubicBezTo>
                  <a:pt x="172664" y="328403"/>
                  <a:pt x="126230" y="183147"/>
                  <a:pt x="129802" y="105360"/>
                </a:cubicBezTo>
                <a:cubicBezTo>
                  <a:pt x="133374" y="27573"/>
                  <a:pt x="155203" y="22015"/>
                  <a:pt x="172665" y="7728"/>
                </a:cubicBezTo>
                <a:cubicBezTo>
                  <a:pt x="190127" y="-6559"/>
                  <a:pt x="205209" y="-606"/>
                  <a:pt x="229815" y="22016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3C8D30D8-FB2F-4258-ADC0-6159B027ACA8}"/>
              </a:ext>
            </a:extLst>
          </p:cNvPr>
          <p:cNvSpPr/>
          <p:nvPr/>
        </p:nvSpPr>
        <p:spPr>
          <a:xfrm rot="21435655">
            <a:off x="2401795" y="4199085"/>
            <a:ext cx="183841" cy="277511"/>
          </a:xfrm>
          <a:custGeom>
            <a:avLst/>
            <a:gdLst>
              <a:gd name="connsiteX0" fmla="*/ 138208 w 194020"/>
              <a:gd name="connsiteY0" fmla="*/ 224713 h 226920"/>
              <a:gd name="connsiteX1" fmla="*/ 188215 w 194020"/>
              <a:gd name="connsiteY1" fmla="*/ 219950 h 226920"/>
              <a:gd name="connsiteX2" fmla="*/ 190596 w 194020"/>
              <a:gd name="connsiteY2" fmla="*/ 184231 h 226920"/>
              <a:gd name="connsiteX3" fmla="*/ 166783 w 194020"/>
              <a:gd name="connsiteY3" fmla="*/ 67550 h 226920"/>
              <a:gd name="connsiteX4" fmla="*/ 133446 w 194020"/>
              <a:gd name="connsiteY4" fmla="*/ 3256 h 226920"/>
              <a:gd name="connsiteX5" fmla="*/ 59627 w 194020"/>
              <a:gd name="connsiteY5" fmla="*/ 12781 h 226920"/>
              <a:gd name="connsiteX6" fmla="*/ 4858 w 194020"/>
              <a:gd name="connsiteY6" fmla="*/ 41356 h 226920"/>
              <a:gd name="connsiteX7" fmla="*/ 4858 w 194020"/>
              <a:gd name="connsiteY7" fmla="*/ 60406 h 226920"/>
              <a:gd name="connsiteX8" fmla="*/ 23908 w 194020"/>
              <a:gd name="connsiteY8" fmla="*/ 105650 h 226920"/>
              <a:gd name="connsiteX9" fmla="*/ 71533 w 194020"/>
              <a:gd name="connsiteY9" fmla="*/ 193756 h 226920"/>
              <a:gd name="connsiteX10" fmla="*/ 138208 w 194020"/>
              <a:gd name="connsiteY10" fmla="*/ 224713 h 22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020" h="226920">
                <a:moveTo>
                  <a:pt x="138208" y="224713"/>
                </a:moveTo>
                <a:cubicBezTo>
                  <a:pt x="157655" y="229079"/>
                  <a:pt x="179484" y="226697"/>
                  <a:pt x="188215" y="219950"/>
                </a:cubicBezTo>
                <a:cubicBezTo>
                  <a:pt x="196946" y="213203"/>
                  <a:pt x="194168" y="209631"/>
                  <a:pt x="190596" y="184231"/>
                </a:cubicBezTo>
                <a:cubicBezTo>
                  <a:pt x="187024" y="158831"/>
                  <a:pt x="176308" y="97712"/>
                  <a:pt x="166783" y="67550"/>
                </a:cubicBezTo>
                <a:cubicBezTo>
                  <a:pt x="157258" y="37388"/>
                  <a:pt x="151305" y="12384"/>
                  <a:pt x="133446" y="3256"/>
                </a:cubicBezTo>
                <a:cubicBezTo>
                  <a:pt x="115587" y="-5872"/>
                  <a:pt x="81058" y="6431"/>
                  <a:pt x="59627" y="12781"/>
                </a:cubicBezTo>
                <a:cubicBezTo>
                  <a:pt x="38196" y="19131"/>
                  <a:pt x="13986" y="33418"/>
                  <a:pt x="4858" y="41356"/>
                </a:cubicBezTo>
                <a:cubicBezTo>
                  <a:pt x="-4270" y="49294"/>
                  <a:pt x="1683" y="49690"/>
                  <a:pt x="4858" y="60406"/>
                </a:cubicBezTo>
                <a:cubicBezTo>
                  <a:pt x="8033" y="71122"/>
                  <a:pt x="12796" y="83425"/>
                  <a:pt x="23908" y="105650"/>
                </a:cubicBezTo>
                <a:cubicBezTo>
                  <a:pt x="35020" y="127875"/>
                  <a:pt x="60024" y="172722"/>
                  <a:pt x="71533" y="193756"/>
                </a:cubicBezTo>
                <a:cubicBezTo>
                  <a:pt x="83042" y="214790"/>
                  <a:pt x="118761" y="220347"/>
                  <a:pt x="138208" y="224713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947B7A90-25C6-4FF3-AD06-450416DD13FB}"/>
              </a:ext>
            </a:extLst>
          </p:cNvPr>
          <p:cNvSpPr/>
          <p:nvPr/>
        </p:nvSpPr>
        <p:spPr>
          <a:xfrm>
            <a:off x="2460309" y="4426918"/>
            <a:ext cx="183841" cy="144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  <p:bldP spid="32" grpId="1" animBg="1"/>
      <p:bldP spid="34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2F99CBB-8CD8-46A4-B20A-48175DF8E9E7}"/>
              </a:ext>
            </a:extLst>
          </p:cNvPr>
          <p:cNvSpPr txBox="1">
            <a:spLocks/>
          </p:cNvSpPr>
          <p:nvPr/>
        </p:nvSpPr>
        <p:spPr>
          <a:xfrm>
            <a:off x="6992158" y="2530866"/>
            <a:ext cx="4023608" cy="3725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Mesures implantables:</a:t>
            </a:r>
          </a:p>
          <a:p>
            <a:r>
              <a:rPr lang="fr-FR" sz="1400" dirty="0"/>
              <a:t>K. A. Yildiz et al. 2020 (survey)</a:t>
            </a:r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400" dirty="0"/>
              <a:t>Vue et al. 2020, K. L. Burke et al. 2022: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>
                    <a:lumMod val="90000"/>
                  </a:schemeClr>
                </a:solidFill>
                <a:cs typeface="Arial" panose="020B0604020202020204" pitchFamily="34" charset="0"/>
              </a:rPr>
              <a:t>Reconstruction des voies aériennes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active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3081CD8-A16B-4DA7-B562-61DED1DAA5E3}"/>
              </a:ext>
            </a:extLst>
          </p:cNvPr>
          <p:cNvGrpSpPr/>
          <p:nvPr/>
        </p:nvGrpSpPr>
        <p:grpSpPr>
          <a:xfrm>
            <a:off x="7424787" y="3261313"/>
            <a:ext cx="3158350" cy="1132129"/>
            <a:chOff x="7004481" y="2854340"/>
            <a:chExt cx="3759991" cy="132454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4D235DBA-3114-40F1-8240-D9020C64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4481" y="2854341"/>
              <a:ext cx="1766657" cy="1324542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7FE33D1-709A-4AAD-B489-34662D7A1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7814" y="2854340"/>
              <a:ext cx="1766658" cy="1324542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5EF98361-808B-4EAB-8F6B-484C4E9C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75" y="4916947"/>
            <a:ext cx="1483973" cy="81556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92539A-C3AD-4462-88F1-7869A00E1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B714AA2-4B07-4353-8B43-167B3687D762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913726" y="4093413"/>
            <a:ext cx="2875668" cy="238662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65395AE-7F8F-4097-B3AE-81015AF2D998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80E01E-D068-47CA-B9A5-8C7B3FFD3EFB}"/>
              </a:ext>
            </a:extLst>
          </p:cNvPr>
          <p:cNvSpPr/>
          <p:nvPr/>
        </p:nvSpPr>
        <p:spPr>
          <a:xfrm>
            <a:off x="3520440" y="4122629"/>
            <a:ext cx="393286" cy="418891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18649BA0-47E0-4D1D-A4AA-E4D540AA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</p:spTree>
    <p:extLst>
      <p:ext uri="{BB962C8B-B14F-4D97-AF65-F5344CB8AC3E}">
        <p14:creationId xmlns:p14="http://schemas.microsoft.com/office/powerpoint/2010/main" val="51866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1BAC95F-A716-4E83-86F7-CCDCA358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2F99CBB-8CD8-46A4-B20A-48175DF8E9E7}"/>
              </a:ext>
            </a:extLst>
          </p:cNvPr>
          <p:cNvSpPr txBox="1">
            <a:spLocks/>
          </p:cNvSpPr>
          <p:nvPr/>
        </p:nvSpPr>
        <p:spPr>
          <a:xfrm>
            <a:off x="6992159" y="2539745"/>
            <a:ext cx="4689768" cy="2116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Rapidité de l’unité de calculs:</a:t>
            </a:r>
          </a:p>
          <a:p>
            <a:r>
              <a:rPr lang="fr-FR" sz="1600" dirty="0"/>
              <a:t>Prothèses de bras robotisées </a:t>
            </a:r>
            <a:r>
              <a:rPr lang="fr-FR" sz="1400" dirty="0"/>
              <a:t>[A. Jaramillo-Yánez et al. 2020, N. Parajuli et al. 2019,  R. H. Chowdhury et al. 2013]</a:t>
            </a:r>
            <a:r>
              <a:rPr lang="fr-FR" sz="1600" dirty="0"/>
              <a:t>:</a:t>
            </a:r>
          </a:p>
          <a:p>
            <a:pPr lvl="1"/>
            <a:r>
              <a:rPr lang="fr-FR" sz="1400" dirty="0"/>
              <a:t>Contraintes de temps et de calcul comparables</a:t>
            </a:r>
          </a:p>
          <a:p>
            <a:pPr lvl="1"/>
            <a:r>
              <a:rPr lang="fr-FR" sz="1400" dirty="0"/>
              <a:t>Signaux relativement stationnaires</a:t>
            </a:r>
          </a:p>
          <a:p>
            <a:pPr lvl="1"/>
            <a:r>
              <a:rPr lang="fr-FR" sz="1400" dirty="0"/>
              <a:t>Pas de contrainte de consommation majeure</a:t>
            </a:r>
          </a:p>
          <a:p>
            <a:pPr lvl="1"/>
            <a:r>
              <a:rPr lang="fr-FR" sz="1400" dirty="0"/>
              <a:t>Pas d’enjeux vitaux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>
                    <a:lumMod val="90000"/>
                  </a:schemeClr>
                </a:solidFill>
                <a:cs typeface="Arial" panose="020B0604020202020204" pitchFamily="34" charset="0"/>
              </a:rPr>
              <a:t>Reconstruction des voies aériennes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16223A"/>
                </a:solidFill>
              </a:rPr>
              <a:t>Système de protection active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B714AA2-4B07-4353-8B43-167B3687D762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992880" y="4093417"/>
            <a:ext cx="2796514" cy="1149248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65395AE-7F8F-4097-B3AE-81015AF2D998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80E01E-D068-47CA-B9A5-8C7B3FFD3EFB}"/>
              </a:ext>
            </a:extLst>
          </p:cNvPr>
          <p:cNvSpPr/>
          <p:nvPr/>
        </p:nvSpPr>
        <p:spPr>
          <a:xfrm>
            <a:off x="3589020" y="4953209"/>
            <a:ext cx="403860" cy="578911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A894830-7C74-4961-BC36-5C7190BC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- Faisabilité</a:t>
            </a:r>
          </a:p>
        </p:txBody>
      </p:sp>
    </p:spTree>
    <p:extLst>
      <p:ext uri="{BB962C8B-B14F-4D97-AF65-F5344CB8AC3E}">
        <p14:creationId xmlns:p14="http://schemas.microsoft.com/office/powerpoint/2010/main" val="2426184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7179CC8-A6EA-417A-A6F4-5A67C441002D}"/>
              </a:ext>
            </a:extLst>
          </p:cNvPr>
          <p:cNvSpPr/>
          <p:nvPr/>
        </p:nvSpPr>
        <p:spPr>
          <a:xfrm>
            <a:off x="518474" y="1503075"/>
            <a:ext cx="3695307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CD954F9A-B935-42E2-9D03-B57C174A6524}"/>
              </a:ext>
            </a:extLst>
          </p:cNvPr>
          <p:cNvSpPr/>
          <p:nvPr/>
        </p:nvSpPr>
        <p:spPr>
          <a:xfrm rot="5400000">
            <a:off x="2841372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696981E0-D0C4-49E5-8A27-DD41417B3B0A}"/>
              </a:ext>
            </a:extLst>
          </p:cNvPr>
          <p:cNvSpPr txBox="1">
            <a:spLocks/>
          </p:cNvSpPr>
          <p:nvPr/>
        </p:nvSpPr>
        <p:spPr>
          <a:xfrm>
            <a:off x="2048366" y="3449460"/>
            <a:ext cx="2052737" cy="744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Liaison série.</a:t>
            </a:r>
          </a:p>
          <a:p>
            <a:r>
              <a:rPr lang="fr-FR" sz="1600"/>
              <a:t>Envoi </a:t>
            </a:r>
            <a:r>
              <a:rPr lang="fr-FR" sz="1600" dirty="0"/>
              <a:t>temps réel.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82FA15D-58B2-4CFF-97C8-2694031D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461" y="4265121"/>
            <a:ext cx="2052737" cy="1905154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C49A610-405A-4830-B903-E90B828CE4F7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F224C5B-9E92-4DBF-87FF-4C3D32FE3997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ED43896-743A-4342-B3BF-F14F5B98F52C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68E86B4-83BF-4B06-9AF9-C8008F59B72B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3E23AB9-7092-466F-8DDB-E17C6397A6D3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Mécanisme de protection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267EEE-15EE-4917-A099-39778B357A49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F005D726-411F-4C07-877E-72AD25D50005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09F07922-1B77-448C-9FFA-0E85AB7EA045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60699916-A19D-43FF-A183-5138C6FC4BC1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4864C02-13B4-4EBF-8C89-541EF4161DFF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Circuit de 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Puissance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725592B2-156A-4519-8A1C-072DAB189A65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7BB495-0181-4F12-B833-94E239C3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</p:spTree>
    <p:extLst>
      <p:ext uri="{BB962C8B-B14F-4D97-AF65-F5344CB8AC3E}">
        <p14:creationId xmlns:p14="http://schemas.microsoft.com/office/powerpoint/2010/main" val="4027937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3EC46F6-B693-4696-928E-8147B935D514}"/>
              </a:ext>
            </a:extLst>
          </p:cNvPr>
          <p:cNvSpPr/>
          <p:nvPr/>
        </p:nvSpPr>
        <p:spPr>
          <a:xfrm>
            <a:off x="4223209" y="1503075"/>
            <a:ext cx="3723588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C8FE0F8-3B8B-4C19-ACB1-3F2E07E0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7" y="3283954"/>
            <a:ext cx="6712822" cy="28796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6547846-5B9B-406F-95D3-CE9D48DB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847" y="3283954"/>
            <a:ext cx="6717948" cy="287967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E8EACC3-F540-4498-8C39-F35C9FAA37E9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BB47242-F392-4A13-AEBA-8CD953268766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AB31F0-A892-4CB7-B6BE-D401B96DABB8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F1DB4B2B-334D-4DC0-A9BC-266FA87958F5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BE2485B-6D0E-4A1D-83DD-A4D77D79F20F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Mécanisme de protection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E1ACBAD9-696D-4348-A179-201DA3095B3E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0398302E-9643-4EC9-B64F-BBC0A8898824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4A88FC85-F74E-4E37-8BB7-411F5800520E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EB425AF-9FD4-4225-81BB-BA771ECAB948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9E39BEDE-E5DC-4364-8F40-2CE50275844C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Circuit de 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Puissance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74373319-137B-47F5-8F40-B68BF71D4BA8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B82AB-E3D2-406A-B419-6F6812C0F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92" y="3283954"/>
            <a:ext cx="6713592" cy="2880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875802B4-2223-4515-BC72-D64D8CE1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D101FEE-FCFE-4BEC-AEE2-8235DDCE2C9F}"/>
              </a:ext>
            </a:extLst>
          </p:cNvPr>
          <p:cNvSpPr/>
          <p:nvPr/>
        </p:nvSpPr>
        <p:spPr>
          <a:xfrm rot="5400000">
            <a:off x="6836337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5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9EEE89EC-7BCE-4108-A06C-0442B7B6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46" r="28502"/>
          <a:stretch/>
        </p:blipFill>
        <p:spPr>
          <a:xfrm>
            <a:off x="9662000" y="3593906"/>
            <a:ext cx="1843767" cy="177961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71D2A82-EBD4-45D1-95BF-79419DC37457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5E590B6-48AB-41F1-9F0A-FB21F6D717BD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5D70FE5-F137-49ED-806E-8C50D1D0B752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4FA5EA6-B791-42DC-9FB6-87DF0E7B6B62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8D8D7B2-525D-4408-BF3C-FEE5E839D799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Mécanisme de protection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6F5FB17F-C4D5-41F9-B228-73A81DB827E3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5A7B0B8C-D037-4A5D-BA2B-80843710FED0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4247CB9-F76D-4F4F-920A-D8A00AB62907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AA84B205-7DF4-4790-B760-9C9AE22F5DDC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3EC46F6-B693-4696-928E-8147B935D514}"/>
              </a:ext>
            </a:extLst>
          </p:cNvPr>
          <p:cNvSpPr/>
          <p:nvPr/>
        </p:nvSpPr>
        <p:spPr>
          <a:xfrm>
            <a:off x="7972349" y="1503075"/>
            <a:ext cx="3716888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B5954D70-DEC6-46AC-AFBA-27C2AA7F08DE}"/>
              </a:ext>
            </a:extLst>
          </p:cNvPr>
          <p:cNvSpPr/>
          <p:nvPr/>
        </p:nvSpPr>
        <p:spPr>
          <a:xfrm rot="5400000">
            <a:off x="9617980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E94344-B2BD-41C0-BCDF-12FC8401D63E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2189A64-2D70-4E36-9554-77F35F28B280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Circuit de 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Puissance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010A1282-06A6-49A1-8644-DD1EA9E83329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16939B2-6EE6-4CA6-95FD-FD7A2B8E23FD}"/>
              </a:ext>
            </a:extLst>
          </p:cNvPr>
          <p:cNvGrpSpPr/>
          <p:nvPr/>
        </p:nvGrpSpPr>
        <p:grpSpPr>
          <a:xfrm>
            <a:off x="904352" y="3520186"/>
            <a:ext cx="5750907" cy="2080515"/>
            <a:chOff x="705086" y="3525946"/>
            <a:chExt cx="5289934" cy="1901893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66FA678-E229-4943-86CA-0C2332851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333"/>
            <a:stretch/>
          </p:blipFill>
          <p:spPr>
            <a:xfrm>
              <a:off x="705086" y="3525946"/>
              <a:ext cx="1667609" cy="1892293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A1389A98-5DC0-4F0B-AC8B-63B4201A5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57" r="35576"/>
            <a:stretch/>
          </p:blipFill>
          <p:spPr>
            <a:xfrm>
              <a:off x="2520529" y="3535545"/>
              <a:ext cx="1667609" cy="1892293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6DA1BFF-7DE7-42B6-8C89-A5183E41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7412" y="3529389"/>
              <a:ext cx="1667608" cy="1898450"/>
            </a:xfrm>
            <a:prstGeom prst="rect">
              <a:avLst/>
            </a:prstGeom>
          </p:spPr>
        </p:pic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F70AABC2-C830-4BF3-BC46-72DFDE6C4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85" r="-1209"/>
          <a:stretch/>
        </p:blipFill>
        <p:spPr>
          <a:xfrm>
            <a:off x="7673102" y="3570426"/>
            <a:ext cx="1474065" cy="1779614"/>
          </a:xfrm>
          <a:prstGeom prst="rect">
            <a:avLst/>
          </a:prstGeom>
        </p:spPr>
      </p:pic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6BD7CBBB-0DD3-459B-AE70-58B494AF353B}"/>
              </a:ext>
            </a:extLst>
          </p:cNvPr>
          <p:cNvSpPr/>
          <p:nvPr/>
        </p:nvSpPr>
        <p:spPr>
          <a:xfrm rot="10800000">
            <a:off x="9177448" y="4404848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829A47AB-4286-463F-B074-6B0170C8F0C4}"/>
              </a:ext>
            </a:extLst>
          </p:cNvPr>
          <p:cNvSpPr/>
          <p:nvPr/>
        </p:nvSpPr>
        <p:spPr>
          <a:xfrm rot="10800000">
            <a:off x="6977287" y="4404848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7E85D6E-FB2A-448B-9D78-72532C25C116}"/>
              </a:ext>
            </a:extLst>
          </p:cNvPr>
          <p:cNvGrpSpPr/>
          <p:nvPr/>
        </p:nvGrpSpPr>
        <p:grpSpPr>
          <a:xfrm>
            <a:off x="1732783" y="2931642"/>
            <a:ext cx="2296217" cy="2523269"/>
            <a:chOff x="1732783" y="2931642"/>
            <a:chExt cx="2296217" cy="2523269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5E7360E3-709F-4884-B807-188CD4ED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265" y="3390900"/>
              <a:ext cx="216000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013F694D-E698-4EDA-B494-F19340B853CB}"/>
                </a:ext>
              </a:extLst>
            </p:cNvPr>
            <p:cNvCxnSpPr>
              <a:cxnSpLocks/>
            </p:cNvCxnSpPr>
            <p:nvPr/>
          </p:nvCxnSpPr>
          <p:spPr>
            <a:xfrm>
              <a:off x="1971040" y="3385820"/>
              <a:ext cx="0" cy="802640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75D936C6-89EB-42F7-A30A-E37847313E3A}"/>
                </a:ext>
              </a:extLst>
            </p:cNvPr>
            <p:cNvCxnSpPr>
              <a:cxnSpLocks/>
            </p:cNvCxnSpPr>
            <p:nvPr/>
          </p:nvCxnSpPr>
          <p:spPr>
            <a:xfrm>
              <a:off x="2230120" y="3385820"/>
              <a:ext cx="0" cy="772160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8811C4D7-D596-4FD3-84DF-85FD6EB3A0C1}"/>
                </a:ext>
              </a:extLst>
            </p:cNvPr>
            <p:cNvSpPr txBox="1"/>
            <p:nvPr/>
          </p:nvSpPr>
          <p:spPr>
            <a:xfrm>
              <a:off x="1772272" y="3049279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15mm</a:t>
              </a:r>
              <a:endParaRPr lang="en-GB" sz="1400" dirty="0"/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40AA3CD3-A614-4779-A5F5-3B0DD8ABB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7644" y="3273263"/>
              <a:ext cx="234000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913BCBBC-FD51-4821-99C7-F75D11F506F3}"/>
                </a:ext>
              </a:extLst>
            </p:cNvPr>
            <p:cNvCxnSpPr>
              <a:cxnSpLocks/>
            </p:cNvCxnSpPr>
            <p:nvPr/>
          </p:nvCxnSpPr>
          <p:spPr>
            <a:xfrm>
              <a:off x="3465419" y="3268183"/>
              <a:ext cx="0" cy="545627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1D356ABE-D0BC-42E2-99ED-C48EE0094C89}"/>
                </a:ext>
              </a:extLst>
            </p:cNvPr>
            <p:cNvCxnSpPr>
              <a:cxnSpLocks/>
            </p:cNvCxnSpPr>
            <p:nvPr/>
          </p:nvCxnSpPr>
          <p:spPr>
            <a:xfrm>
              <a:off x="3743549" y="3268183"/>
              <a:ext cx="0" cy="522767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11FC7B0-A492-404D-984F-8828A4BC1DDF}"/>
                </a:ext>
              </a:extLst>
            </p:cNvPr>
            <p:cNvSpPr txBox="1"/>
            <p:nvPr/>
          </p:nvSpPr>
          <p:spPr>
            <a:xfrm>
              <a:off x="3266651" y="2931642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20mm</a:t>
              </a:r>
              <a:endParaRPr lang="en-GB" sz="1400" dirty="0"/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C0B68F9-CFD6-42FD-9B29-6B14B9EC8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130" y="4378178"/>
              <a:ext cx="702870" cy="296692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B44B43BF-EDA7-4491-BF17-176D0EAE8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651" y="4188460"/>
              <a:ext cx="748112" cy="304938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98AE6619-FE2A-4474-976A-72645E9F32BE}"/>
                </a:ext>
              </a:extLst>
            </p:cNvPr>
            <p:cNvCxnSpPr>
              <a:cxnSpLocks/>
            </p:cNvCxnSpPr>
            <p:nvPr/>
          </p:nvCxnSpPr>
          <p:spPr>
            <a:xfrm>
              <a:off x="3270212" y="4511419"/>
              <a:ext cx="55918" cy="1454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E581E8C4-3A43-4462-8E38-9DB23F6F870D}"/>
                </a:ext>
              </a:extLst>
            </p:cNvPr>
            <p:cNvSpPr txBox="1"/>
            <p:nvPr/>
          </p:nvSpPr>
          <p:spPr>
            <a:xfrm>
              <a:off x="3161272" y="4620142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10mm</a:t>
              </a:r>
              <a:endParaRPr lang="en-GB" sz="1400" dirty="0"/>
            </a:p>
          </p:txBody>
        </p: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DFD8B0CE-210C-4D19-950A-79348D660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783" y="4441678"/>
              <a:ext cx="768087" cy="18414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31DF1AD7-3E1C-4B9B-AB0F-E93E3F024A6C}"/>
                </a:ext>
              </a:extLst>
            </p:cNvPr>
            <p:cNvSpPr txBox="1"/>
            <p:nvPr/>
          </p:nvSpPr>
          <p:spPr>
            <a:xfrm>
              <a:off x="2205033" y="4453863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39mm</a:t>
              </a:r>
              <a:endParaRPr lang="en-GB" sz="1400" dirty="0"/>
            </a:p>
          </p:txBody>
        </p:sp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370276B0-7461-4A1C-8380-4E8979959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153" y="4493398"/>
              <a:ext cx="0" cy="961513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3B06E3E0-80E6-4D54-AD50-57E8C718DB69}"/>
                </a:ext>
              </a:extLst>
            </p:cNvPr>
            <p:cNvSpPr txBox="1"/>
            <p:nvPr/>
          </p:nvSpPr>
          <p:spPr>
            <a:xfrm>
              <a:off x="1823072" y="5117885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65mm</a:t>
              </a:r>
              <a:endParaRPr lang="en-GB" sz="1400" dirty="0"/>
            </a:p>
          </p:txBody>
        </p:sp>
      </p:grpSp>
      <p:sp>
        <p:nvSpPr>
          <p:cNvPr id="47" name="Titre 1">
            <a:extLst>
              <a:ext uri="{FF2B5EF4-FFF2-40B4-BE49-F238E27FC236}">
                <a16:creationId xmlns:a16="http://schemas.microsoft.com/office/drawing/2014/main" id="{0882BE9D-8A7A-4900-9D98-32051FBA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</p:spTree>
    <p:extLst>
      <p:ext uri="{BB962C8B-B14F-4D97-AF65-F5344CB8AC3E}">
        <p14:creationId xmlns:p14="http://schemas.microsoft.com/office/powerpoint/2010/main" val="2081492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F4A35C5-F271-4293-9EB7-1C82C55F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0" y="2286897"/>
            <a:ext cx="4224759" cy="32853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05DCA0-BFC3-428E-B044-3F26FFC9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0" y="2567572"/>
            <a:ext cx="6096000" cy="1138365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768CB2FF-3739-4268-B30F-6C69717A9919}"/>
              </a:ext>
            </a:extLst>
          </p:cNvPr>
          <p:cNvSpPr/>
          <p:nvPr/>
        </p:nvSpPr>
        <p:spPr>
          <a:xfrm>
            <a:off x="10449166" y="2907565"/>
            <a:ext cx="972000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05D2B0A-EF70-457D-8487-6DA4EB6B6548}"/>
              </a:ext>
            </a:extLst>
          </p:cNvPr>
          <p:cNvSpPr/>
          <p:nvPr/>
        </p:nvSpPr>
        <p:spPr>
          <a:xfrm>
            <a:off x="5135575" y="2907565"/>
            <a:ext cx="1230502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D159504-BE31-4545-84B4-5752D015D97B}"/>
              </a:ext>
            </a:extLst>
          </p:cNvPr>
          <p:cNvSpPr/>
          <p:nvPr/>
        </p:nvSpPr>
        <p:spPr>
          <a:xfrm>
            <a:off x="8806521" y="2907565"/>
            <a:ext cx="765745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94043DE7-3FF0-4BC6-A1AB-7AB83C69DFCC}"/>
              </a:ext>
            </a:extLst>
          </p:cNvPr>
          <p:cNvSpPr txBox="1">
            <a:spLocks/>
          </p:cNvSpPr>
          <p:nvPr/>
        </p:nvSpPr>
        <p:spPr>
          <a:xfrm>
            <a:off x="6478135" y="4018594"/>
            <a:ext cx="3696070" cy="1553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Configurations évaluées:</a:t>
            </a:r>
          </a:p>
          <a:p>
            <a:r>
              <a:rPr lang="fr-FR" sz="1400" dirty="0"/>
              <a:t>Classifieurs: LDA, SVM, ANN</a:t>
            </a:r>
          </a:p>
          <a:p>
            <a:r>
              <a:rPr lang="fr-FR" sz="1400" dirty="0"/>
              <a:t>Taille de fenêtre: 200 points, 400 points</a:t>
            </a:r>
          </a:p>
          <a:p>
            <a:r>
              <a:rPr lang="fr-FR" sz="1400" dirty="0"/>
              <a:t>Intervalle entre fenêtres: 50 ms</a:t>
            </a:r>
          </a:p>
          <a:p>
            <a:r>
              <a:rPr lang="fr-FR" sz="1400" dirty="0"/>
              <a:t>Signaux considérés: SH-PD, SH-PD-SM </a:t>
            </a:r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ADF0EC5B-F55C-4B7D-87CE-61D309AF54C4}"/>
              </a:ext>
            </a:extLst>
          </p:cNvPr>
          <p:cNvSpPr txBox="1">
            <a:spLocks/>
          </p:cNvSpPr>
          <p:nvPr/>
        </p:nvSpPr>
        <p:spPr>
          <a:xfrm>
            <a:off x="7200419" y="2257445"/>
            <a:ext cx="2251502" cy="303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Microcontrôleurs utilisés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2FBD63C2-4D82-4AA1-AE7E-708EE2F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</p:spTree>
    <p:extLst>
      <p:ext uri="{BB962C8B-B14F-4D97-AF65-F5344CB8AC3E}">
        <p14:creationId xmlns:p14="http://schemas.microsoft.com/office/powerpoint/2010/main" val="310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2E19F1C3-EB22-49A8-BACF-63EBDE7E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241"/>
            <a:ext cx="5152845" cy="312664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DE2CD1F-5308-4803-BC14-4AE66E835614}"/>
              </a:ext>
            </a:extLst>
          </p:cNvPr>
          <p:cNvSpPr txBox="1">
            <a:spLocks/>
          </p:cNvSpPr>
          <p:nvPr/>
        </p:nvSpPr>
        <p:spPr>
          <a:xfrm>
            <a:off x="7534479" y="1175191"/>
            <a:ext cx="2251502" cy="303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Résultats par configuration</a:t>
            </a:r>
          </a:p>
        </p:txBody>
      </p:sp>
      <p:pic>
        <p:nvPicPr>
          <p:cNvPr id="8" name="VID_20230720_094037">
            <a:hlinkClick r:id="" action="ppaction://media"/>
            <a:extLst>
              <a:ext uri="{FF2B5EF4-FFF2-40B4-BE49-F238E27FC236}">
                <a16:creationId xmlns:a16="http://schemas.microsoft.com/office/drawing/2014/main" id="{23AB1ED1-D3DB-46C8-BAFA-8145E60A68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 end="2995.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26" y="1478241"/>
            <a:ext cx="4930399" cy="312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F3C04459-B073-4277-8F6E-EEF660E371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267" y="4735411"/>
                <a:ext cx="4292307" cy="1531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1600" dirty="0"/>
                  <a:t>Caméra rapide (1000 fps):</a:t>
                </a:r>
              </a:p>
              <a:p>
                <a:r>
                  <a:rPr lang="fr-FR" sz="1600" dirty="0"/>
                  <a:t>La détection d’une déglutition allume une LED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</m:oMath>
                </a14:m>
                <a:endParaRPr lang="fr-FR" sz="1600" b="0" dirty="0"/>
              </a:p>
              <a:p>
                <a:pPr marL="0" indent="0">
                  <a:buNone/>
                </a:pPr>
                <a:endParaRPr lang="fr-FR" sz="100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𝒎𝒔</m:t>
                    </m:r>
                  </m:oMath>
                </a14:m>
                <a:endParaRPr lang="fr-FR" sz="1600" b="1" dirty="0"/>
              </a:p>
            </p:txBody>
          </p:sp>
        </mc:Choice>
        <mc:Fallback xmlns=""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F3C04459-B073-4277-8F6E-EEF660E3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7" y="4735411"/>
                <a:ext cx="4292307" cy="1531277"/>
              </a:xfrm>
              <a:prstGeom prst="rect">
                <a:avLst/>
              </a:prstGeom>
              <a:blipFill>
                <a:blip r:embed="rId6"/>
                <a:stretch>
                  <a:fillRect l="-852" t="-2789" b="-2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FCE03F08-2A8F-43CC-A2B6-9FAF020365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4495" y="5015845"/>
                <a:ext cx="4811469" cy="9704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fr-FR" sz="1600" dirty="0"/>
                  <a:t>Temps total pire scénario - 400 points, SH-PD-SM, ANN:</a:t>
                </a:r>
              </a:p>
              <a:p>
                <a:pPr marL="0" indent="0" algn="ctr">
                  <a:buNone/>
                </a:pPr>
                <a:endParaRPr lang="fr-FR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fr-FR" sz="1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0" i="1"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r>
                  <a:rPr lang="fr-FR" sz="1600" dirty="0"/>
                  <a:t> + 3,27 = </a:t>
                </a:r>
                <a:r>
                  <a:rPr lang="fr-FR" sz="1600" b="1" dirty="0"/>
                  <a:t>25,27ms</a:t>
                </a:r>
              </a:p>
            </p:txBody>
          </p:sp>
        </mc:Choice>
        <mc:Fallback xmlns="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FCE03F08-2A8F-43CC-A2B6-9FAF02036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495" y="5015845"/>
                <a:ext cx="4811469" cy="970407"/>
              </a:xfrm>
              <a:prstGeom prst="rect">
                <a:avLst/>
              </a:prstGeom>
              <a:blipFill>
                <a:blip r:embed="rId7"/>
                <a:stretch>
                  <a:fillRect t="-4403" b="-11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">
            <a:extLst>
              <a:ext uri="{FF2B5EF4-FFF2-40B4-BE49-F238E27FC236}">
                <a16:creationId xmlns:a16="http://schemas.microsoft.com/office/drawing/2014/main" id="{B4576AAE-062F-4711-9B03-5522C8B5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5. LAIA</a:t>
            </a:r>
            <a:r>
              <a:rPr lang="fr-FR" b="0" dirty="0"/>
              <a:t> – Prototype de laboratoire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8D021DD-B853-4757-8873-E7E3EF22A769}"/>
              </a:ext>
            </a:extLst>
          </p:cNvPr>
          <p:cNvSpPr/>
          <p:nvPr/>
        </p:nvSpPr>
        <p:spPr>
          <a:xfrm>
            <a:off x="9141066" y="1452400"/>
            <a:ext cx="594000" cy="3006000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3417B28-3A26-4275-8122-DFB99931AC44}"/>
              </a:ext>
            </a:extLst>
          </p:cNvPr>
          <p:cNvSpPr/>
          <p:nvPr/>
        </p:nvSpPr>
        <p:spPr>
          <a:xfrm>
            <a:off x="9886163" y="3765005"/>
            <a:ext cx="594000" cy="693396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B70809-BDB2-4512-8A54-04596DE63003}"/>
              </a:ext>
            </a:extLst>
          </p:cNvPr>
          <p:cNvSpPr/>
          <p:nvPr/>
        </p:nvSpPr>
        <p:spPr>
          <a:xfrm>
            <a:off x="7218947" y="4004030"/>
            <a:ext cx="4104000" cy="211835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Restauration de la déglutition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trachée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F306551-C090-4B30-A8AE-33CABEE9F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81" y="3657738"/>
            <a:ext cx="2501638" cy="2462139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BCE7678-EB7B-48AE-8E36-8CB847E9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761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BAC5F8A-145E-4CD3-814D-089BBD77A2FF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Conclusion et perspectives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515508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6. Conclusion et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1886423"/>
            <a:ext cx="8283998" cy="384616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Mesure des muscles stylohyoïdien (SH) et digastrique postérieur (PD):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Élaboration d’une méthode novatrice par électromyographie intramusculaire.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Timings: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Activation des muscles SH et PD au début de la déglutition.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Précocité de l’activité du muscle PD.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Amplitude: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Prédisposition du muscle SH à la déglutition.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Stabilité du muscle SH.</a:t>
            </a:r>
          </a:p>
        </p:txBody>
      </p:sp>
    </p:spTree>
    <p:extLst>
      <p:ext uri="{BB962C8B-B14F-4D97-AF65-F5344CB8AC3E}">
        <p14:creationId xmlns:p14="http://schemas.microsoft.com/office/powerpoint/2010/main" val="775281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6. Conclusion et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1426456"/>
            <a:ext cx="9549912" cy="30648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Détection temps réel: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Amélioration significative de la </a:t>
            </a:r>
            <a:r>
              <a:rPr lang="fr-FR" sz="1800" b="1" dirty="0"/>
              <a:t>justesse</a:t>
            </a:r>
            <a:r>
              <a:rPr lang="fr-FR" sz="1800" dirty="0"/>
              <a:t> de détection avec le muscle SH.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Amélioration significative de la </a:t>
            </a:r>
            <a:r>
              <a:rPr lang="fr-FR" sz="1800" b="1" dirty="0"/>
              <a:t>précocité</a:t>
            </a:r>
            <a:r>
              <a:rPr lang="fr-FR" sz="1800" dirty="0"/>
              <a:t> de détection avec le muscle PD.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Potentiel effet synergique entre les muscles SH et PD.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Larynx artificiel implantable actif: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Les méthodes de mesure et de reconstruction des voies aériennes sont prometteuses.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Prototype de laboratoire actionnable en </a:t>
            </a:r>
            <a:r>
              <a:rPr lang="fr-FR" sz="1800" b="1" dirty="0"/>
              <a:t>25,27ms.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268FACF-4FB7-469C-99EB-4DCE09268CEE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4789EBB-8ED7-44E1-9B03-E7708A2C66F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ACCF1F8-BFB0-497E-8E85-7D00C6C61AE2}"/>
                  </a:ext>
                </a:extLst>
              </p:cNvPr>
              <p:cNvSpPr txBox="1"/>
              <p:nvPr/>
            </p:nvSpPr>
            <p:spPr>
              <a:xfrm>
                <a:off x="1440584" y="4641823"/>
                <a:ext cx="1884437" cy="542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e>
                      </m:acc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𝟒𝟐𝟕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𝒎𝒔</m:t>
                      </m:r>
                    </m:oMath>
                  </m:oMathPara>
                </a14:m>
                <a:endParaRPr lang="fr-FR" sz="1400" b="1" dirty="0">
                  <a:solidFill>
                    <a:srgbClr val="16223A"/>
                  </a:solidFill>
                </a:endParaRP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Début de la déglutition</a:t>
                </a:r>
                <a:endParaRPr lang="en-GB" sz="1400" dirty="0">
                  <a:solidFill>
                    <a:srgbClr val="16223A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ACCF1F8-BFB0-497E-8E85-7D00C6C61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84" y="4641823"/>
                <a:ext cx="1884437" cy="542264"/>
              </a:xfrm>
              <a:prstGeom prst="rect">
                <a:avLst/>
              </a:prstGeom>
              <a:blipFill>
                <a:blip r:embed="rId2"/>
                <a:stretch>
                  <a:fillRect b="-7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EAF59EB6-E7C3-4ED0-A485-B2DF8A0FC322}"/>
              </a:ext>
            </a:extLst>
          </p:cNvPr>
          <p:cNvSpPr txBox="1"/>
          <p:nvPr/>
        </p:nvSpPr>
        <p:spPr>
          <a:xfrm>
            <a:off x="8119654" y="4645454"/>
            <a:ext cx="162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00000"/>
                </a:solidFill>
              </a:rPr>
              <a:t>0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b="1" dirty="0">
                <a:solidFill>
                  <a:srgbClr val="C00000"/>
                </a:solidFill>
              </a:rPr>
              <a:t>secondes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Limite de 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FAE2902-4180-4ABF-9ED7-2DD1F00BFAF4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DFB13E-EACD-4FAD-8324-B5DE3F5A6B0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1BE6EF6-0602-45B7-8A0E-305E4DAC3BED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2C2FD38-09D9-49B3-99F4-6A668202CFF7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BF3CB85-81F5-47BA-BA7C-B74129D775E3}"/>
                  </a:ext>
                </a:extLst>
              </p:cNvPr>
              <p:cNvSpPr txBox="1"/>
              <p:nvPr/>
            </p:nvSpPr>
            <p:spPr>
              <a:xfrm>
                <a:off x="6027483" y="5634234"/>
                <a:ext cx="14579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Traitement des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signaux (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27</m:t>
                    </m:r>
                    <m:r>
                      <a:rPr lang="fr-FR" sz="1400" b="0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fr-FR" sz="1400" dirty="0">
                    <a:solidFill>
                      <a:srgbClr val="1622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BF3CB85-81F5-47BA-BA7C-B74129D7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83" y="5634234"/>
                <a:ext cx="1457900" cy="523220"/>
              </a:xfrm>
              <a:prstGeom prst="rect">
                <a:avLst/>
              </a:prstGeom>
              <a:blipFill>
                <a:blip r:embed="rId3"/>
                <a:stretch>
                  <a:fillRect l="-837" t="-1163" r="-837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B32649-9D7F-4FA8-BAC8-FF3492A0F05F}"/>
                  </a:ext>
                </a:extLst>
              </p:cNvPr>
              <p:cNvSpPr txBox="1"/>
              <p:nvPr/>
            </p:nvSpPr>
            <p:spPr>
              <a:xfrm>
                <a:off x="7485334" y="5634234"/>
                <a:ext cx="14574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Actionnement du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système (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fr-FR" sz="1400" dirty="0">
                    <a:solidFill>
                      <a:srgbClr val="1622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B32649-9D7F-4FA8-BAC8-FF3492A0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334" y="5634234"/>
                <a:ext cx="1457450" cy="523220"/>
              </a:xfrm>
              <a:prstGeom prst="rect">
                <a:avLst/>
              </a:prstGeom>
              <a:blipFill>
                <a:blip r:embed="rId4"/>
                <a:stretch>
                  <a:fillRect l="-837" t="-1163" r="-418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DFC6CD0-91C8-48AA-BCCC-8B691EDEBD18}"/>
              </a:ext>
            </a:extLst>
          </p:cNvPr>
          <p:cNvCxnSpPr>
            <a:cxnSpLocks/>
          </p:cNvCxnSpPr>
          <p:nvPr/>
        </p:nvCxnSpPr>
        <p:spPr>
          <a:xfrm flipH="1">
            <a:off x="2443534" y="5131603"/>
            <a:ext cx="1806171" cy="285193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A8B146A-4FB0-43AA-AEA3-6385ADB10165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82D077B-E09E-44A0-9CD3-724100DBCEFF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08ACCDC8-A2C7-4E09-8DE0-FBA65596A97D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71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6. Conclusion et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48" y="2244838"/>
            <a:ext cx="9107172" cy="2631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Recherche d’informations complémentaires sur l’activité du cou.</a:t>
            </a:r>
            <a:endParaRPr lang="fr-FR" sz="1800" b="1" dirty="0"/>
          </a:p>
          <a:p>
            <a:pPr>
              <a:lnSpc>
                <a:spcPct val="120000"/>
              </a:lnSpc>
            </a:pPr>
            <a:r>
              <a:rPr lang="fr-FR" sz="2000" dirty="0"/>
              <a:t>Développement d’un mécanisme de protection de la trachée.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Étude du système sur des patients laryngectomisés totaux.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Élaboration d’un algorithme aux contraintes temporelles fortes.</a:t>
            </a:r>
          </a:p>
          <a:p>
            <a:pPr>
              <a:lnSpc>
                <a:spcPct val="120000"/>
              </a:lnSpc>
            </a:pPr>
            <a:r>
              <a:rPr lang="fr-FR" sz="2000" dirty="0"/>
              <a:t>Étude des cas particuliers: vomissement, sommeil, évolution temporelle, …</a:t>
            </a:r>
          </a:p>
        </p:txBody>
      </p:sp>
    </p:spTree>
    <p:extLst>
      <p:ext uri="{BB962C8B-B14F-4D97-AF65-F5344CB8AC3E}">
        <p14:creationId xmlns:p14="http://schemas.microsoft.com/office/powerpoint/2010/main" val="2278282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2F342-F12B-8589-690C-6E67DF6A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84" y="1080598"/>
            <a:ext cx="8800469" cy="5215127"/>
          </a:xfrm>
        </p:spPr>
        <p:txBody>
          <a:bodyPr lIns="0" tIns="0" rIns="0" bIns="0" anchor="ctr" anchorCtr="0">
            <a:normAutofit lnSpcReduction="10000"/>
          </a:bodyPr>
          <a:lstStyle/>
          <a:p>
            <a:pPr algn="just"/>
            <a:r>
              <a:rPr lang="fr-FR" sz="1400" dirty="0"/>
              <a:t>Revues internationales à comité de lecture:</a:t>
            </a:r>
          </a:p>
          <a:p>
            <a:pPr marL="450000" lvl="1" algn="just">
              <a:buFont typeface="Wingdings" panose="05000000000000000000" pitchFamily="2" charset="2"/>
              <a:buChar char="Ø"/>
            </a:pPr>
            <a:r>
              <a:rPr lang="fr-FR" sz="1200" dirty="0"/>
              <a:t>Survey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“Toward a robust swallowing detection for an implantable active artificial larynx : a survey”.  </a:t>
            </a:r>
            <a:r>
              <a:rPr lang="en-GB" sz="1200" dirty="0"/>
              <a:t>In : Medical &amp; Biological Engineering &amp; Computing (2023), p. 1299-1327. doi 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10.1007/s11517-023-02772-8</a:t>
            </a:r>
            <a:r>
              <a:rPr lang="en-GB" sz="1200" dirty="0"/>
              <a:t>.</a:t>
            </a:r>
          </a:p>
          <a:p>
            <a:pPr marL="450000" lvl="1" algn="just">
              <a:buFont typeface="Wingdings" panose="05000000000000000000" pitchFamily="2" charset="2"/>
              <a:buChar char="Ø"/>
            </a:pPr>
            <a:r>
              <a:rPr lang="fr-FR" sz="1200" dirty="0"/>
              <a:t>Articles</a:t>
            </a:r>
            <a:endParaRPr lang="en-GB" sz="1200" dirty="0"/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“</a:t>
            </a:r>
            <a:r>
              <a:rPr lang="fr-FR" sz="1200" i="1" dirty="0" err="1"/>
              <a:t>Stylohyoid</a:t>
            </a:r>
            <a:r>
              <a:rPr lang="fr-FR" sz="1200" i="1" dirty="0"/>
              <a:t> and </a:t>
            </a:r>
            <a:r>
              <a:rPr lang="fr-FR" sz="1200" i="1" dirty="0" err="1"/>
              <a:t>posterior</a:t>
            </a:r>
            <a:r>
              <a:rPr lang="fr-FR" sz="1200" i="1" dirty="0"/>
              <a:t> </a:t>
            </a:r>
            <a:r>
              <a:rPr lang="fr-FR" sz="1200" i="1" dirty="0" err="1"/>
              <a:t>digastric</a:t>
            </a:r>
            <a:r>
              <a:rPr lang="fr-FR" sz="1200" i="1" dirty="0"/>
              <a:t> </a:t>
            </a:r>
            <a:r>
              <a:rPr lang="fr-FR" sz="1200" i="1" dirty="0" err="1"/>
              <a:t>potential</a:t>
            </a:r>
            <a:r>
              <a:rPr lang="fr-FR" sz="1200" i="1" dirty="0"/>
              <a:t> </a:t>
            </a:r>
            <a:r>
              <a:rPr lang="fr-FR" sz="1200" i="1" dirty="0" err="1"/>
              <a:t>evaluation</a:t>
            </a:r>
            <a:r>
              <a:rPr lang="fr-FR" sz="1200" i="1" dirty="0"/>
              <a:t> for a real-time </a:t>
            </a:r>
            <a:r>
              <a:rPr lang="fr-FR" sz="1200" i="1" dirty="0" err="1"/>
              <a:t>swallowing</a:t>
            </a:r>
            <a:r>
              <a:rPr lang="fr-FR" sz="1200" i="1" dirty="0"/>
              <a:t> </a:t>
            </a:r>
            <a:r>
              <a:rPr lang="fr-FR" sz="1200" i="1" dirty="0" err="1"/>
              <a:t>detection</a:t>
            </a:r>
            <a:r>
              <a:rPr lang="fr-FR" sz="1200" i="1" dirty="0"/>
              <a:t>, </a:t>
            </a:r>
            <a:r>
              <a:rPr lang="fr-FR" sz="1200" i="1" dirty="0" err="1"/>
              <a:t>with</a:t>
            </a:r>
            <a:r>
              <a:rPr lang="fr-FR" sz="1200" i="1" dirty="0"/>
              <a:t> </a:t>
            </a:r>
            <a:r>
              <a:rPr lang="fr-FR" sz="1200" i="1" dirty="0" err="1"/>
              <a:t>intramuscular</a:t>
            </a:r>
            <a:r>
              <a:rPr lang="fr-FR" sz="1200" i="1" dirty="0"/>
              <a:t> EMG”.  </a:t>
            </a:r>
            <a:r>
              <a:rPr lang="fr-FR" sz="1200" dirty="0"/>
              <a:t>In: IEEE Transactions on </a:t>
            </a:r>
            <a:r>
              <a:rPr lang="fr-FR" sz="1200" dirty="0" err="1"/>
              <a:t>Medical</a:t>
            </a:r>
            <a:r>
              <a:rPr lang="fr-FR" sz="1200" dirty="0"/>
              <a:t> </a:t>
            </a:r>
            <a:r>
              <a:rPr lang="fr-FR" sz="1200" dirty="0" err="1"/>
              <a:t>Robotics</a:t>
            </a:r>
            <a:r>
              <a:rPr lang="fr-FR" sz="1200" dirty="0"/>
              <a:t> and </a:t>
            </a:r>
            <a:r>
              <a:rPr lang="fr-FR" sz="1200" dirty="0" err="1"/>
              <a:t>Bionics</a:t>
            </a:r>
            <a:r>
              <a:rPr lang="fr-FR" sz="1200" dirty="0"/>
              <a:t> (2023). </a:t>
            </a:r>
            <a:r>
              <a:rPr lang="fr-FR" sz="1200" dirty="0">
                <a:solidFill>
                  <a:srgbClr val="C00000"/>
                </a:solidFill>
              </a:rPr>
              <a:t>Accepted</a:t>
            </a:r>
            <a:r>
              <a:rPr lang="fr-FR" sz="1200" dirty="0"/>
              <a:t>.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“</a:t>
            </a:r>
            <a:r>
              <a:rPr lang="fr-FR" sz="1200" dirty="0" err="1"/>
              <a:t>Stylohyoid</a:t>
            </a:r>
            <a:r>
              <a:rPr lang="fr-FR" sz="1200" dirty="0"/>
              <a:t> and </a:t>
            </a:r>
            <a:r>
              <a:rPr lang="fr-FR" sz="1200" dirty="0" err="1"/>
              <a:t>posterior</a:t>
            </a:r>
            <a:r>
              <a:rPr lang="fr-FR" sz="1200" dirty="0"/>
              <a:t> </a:t>
            </a:r>
            <a:r>
              <a:rPr lang="fr-FR" sz="1200" dirty="0" err="1"/>
              <a:t>digastric</a:t>
            </a:r>
            <a:r>
              <a:rPr lang="fr-FR" sz="1200" dirty="0"/>
              <a:t> </a:t>
            </a:r>
            <a:r>
              <a:rPr lang="fr-FR" sz="1200" dirty="0" err="1"/>
              <a:t>recruitment</a:t>
            </a:r>
            <a:r>
              <a:rPr lang="fr-FR" sz="1200" dirty="0"/>
              <a:t> pattern </a:t>
            </a:r>
            <a:r>
              <a:rPr lang="fr-FR" sz="1200" dirty="0" err="1"/>
              <a:t>evaluation</a:t>
            </a:r>
            <a:r>
              <a:rPr lang="fr-FR" sz="1200" dirty="0"/>
              <a:t> in </a:t>
            </a:r>
            <a:r>
              <a:rPr lang="fr-FR" sz="1200" dirty="0" err="1"/>
              <a:t>swallowing</a:t>
            </a:r>
            <a:r>
              <a:rPr lang="fr-FR" sz="1200" dirty="0"/>
              <a:t> and non-</a:t>
            </a:r>
            <a:r>
              <a:rPr lang="fr-FR" sz="1200" dirty="0" err="1"/>
              <a:t>swallowing</a:t>
            </a:r>
            <a:r>
              <a:rPr lang="fr-FR" sz="1200" dirty="0"/>
              <a:t> </a:t>
            </a:r>
            <a:r>
              <a:rPr lang="fr-FR" sz="1200" dirty="0" err="1"/>
              <a:t>tasks</a:t>
            </a:r>
            <a:r>
              <a:rPr lang="fr-FR" sz="1200" dirty="0"/>
              <a:t>”. In : Innovation and </a:t>
            </a:r>
            <a:r>
              <a:rPr lang="fr-FR" sz="1200" dirty="0" err="1"/>
              <a:t>Research</a:t>
            </a:r>
            <a:r>
              <a:rPr lang="fr-FR" sz="1200" dirty="0"/>
              <a:t> in BioMedical engineering (2023). </a:t>
            </a:r>
            <a:r>
              <a:rPr lang="fr-FR" sz="1200" dirty="0" err="1">
                <a:solidFill>
                  <a:srgbClr val="C00000"/>
                </a:solidFill>
              </a:rPr>
              <a:t>Submitted</a:t>
            </a:r>
            <a:r>
              <a:rPr lang="fr-FR" sz="1200" dirty="0"/>
              <a:t>.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 et al. </a:t>
            </a:r>
            <a:r>
              <a:rPr lang="en-GB" sz="1200" i="1" dirty="0"/>
              <a:t>“Submental MechanoMyoGraphy (MMG) to Characterize the Swallowing Signature”. </a:t>
            </a:r>
            <a:r>
              <a:rPr lang="en-GB" sz="1200" dirty="0"/>
              <a:t>In : Innovation and Research in BioMedical engineering (2021). doi 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10.1016/j.irbm.2021.05.001.</a:t>
            </a:r>
            <a:endParaRPr lang="fr-FR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fr-FR" sz="1400" dirty="0"/>
              <a:t>Conférences internationales à comité de lecture: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“</a:t>
            </a:r>
            <a:r>
              <a:rPr lang="fr-FR" sz="1200" i="1" dirty="0" err="1"/>
              <a:t>Stylohyoid</a:t>
            </a:r>
            <a:r>
              <a:rPr lang="fr-FR" sz="1200" i="1" dirty="0"/>
              <a:t> and </a:t>
            </a:r>
            <a:r>
              <a:rPr lang="fr-FR" sz="1200" i="1" dirty="0" err="1"/>
              <a:t>posterior</a:t>
            </a:r>
            <a:r>
              <a:rPr lang="fr-FR" sz="1200" i="1" dirty="0"/>
              <a:t> </a:t>
            </a:r>
            <a:r>
              <a:rPr lang="fr-FR" sz="1200" i="1" dirty="0" err="1"/>
              <a:t>digastric</a:t>
            </a:r>
            <a:r>
              <a:rPr lang="fr-FR" sz="1200" i="1" dirty="0"/>
              <a:t> </a:t>
            </a:r>
            <a:r>
              <a:rPr lang="fr-FR" sz="1200" i="1" dirty="0" err="1"/>
              <a:t>measurement</a:t>
            </a:r>
            <a:r>
              <a:rPr lang="fr-FR" sz="1200" i="1" dirty="0"/>
              <a:t> </a:t>
            </a:r>
            <a:r>
              <a:rPr lang="fr-FR" sz="1200" i="1" dirty="0" err="1"/>
              <a:t>with</a:t>
            </a:r>
            <a:r>
              <a:rPr lang="fr-FR" sz="1200" i="1" dirty="0"/>
              <a:t> </a:t>
            </a:r>
            <a:r>
              <a:rPr lang="fr-FR" sz="1200" i="1" dirty="0" err="1"/>
              <a:t>intramuscular</a:t>
            </a:r>
            <a:r>
              <a:rPr lang="fr-FR" sz="1200" i="1" dirty="0"/>
              <a:t> EMG, submental EMG and </a:t>
            </a:r>
            <a:r>
              <a:rPr lang="fr-FR" sz="1200" i="1" dirty="0" err="1"/>
              <a:t>swallowing</a:t>
            </a:r>
            <a:r>
              <a:rPr lang="fr-FR" sz="1200" i="1" dirty="0"/>
              <a:t> </a:t>
            </a:r>
            <a:r>
              <a:rPr lang="fr-FR" sz="1200" i="1" dirty="0" err="1"/>
              <a:t>sound</a:t>
            </a:r>
            <a:r>
              <a:rPr lang="fr-FR" sz="1200" i="1" dirty="0"/>
              <a:t>.” </a:t>
            </a:r>
            <a:r>
              <a:rPr lang="fr-FR" sz="1200" dirty="0"/>
              <a:t>In :</a:t>
            </a:r>
            <a:r>
              <a:rPr lang="fr-FR" sz="1200" dirty="0" err="1"/>
              <a:t>Biomedical</a:t>
            </a:r>
            <a:r>
              <a:rPr lang="fr-FR" sz="1200" dirty="0"/>
              <a:t> Engineering </a:t>
            </a:r>
            <a:r>
              <a:rPr lang="fr-FR" sz="1200" dirty="0" err="1"/>
              <a:t>Systems</a:t>
            </a:r>
            <a:r>
              <a:rPr lang="fr-FR" sz="1200" dirty="0"/>
              <a:t> and Technologies (2023). Lisbonne. doi : 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10.5220/0011628100003414.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“Stylohyoid and posterior digastric timing evaluation”.</a:t>
            </a:r>
            <a:r>
              <a:rPr lang="en-GB" sz="1200" dirty="0"/>
              <a:t> In : Body Sensor Networks (2023). Boston. </a:t>
            </a:r>
            <a:r>
              <a:rPr lang="en-GB" sz="1200" dirty="0">
                <a:solidFill>
                  <a:srgbClr val="C00000"/>
                </a:solidFill>
              </a:rPr>
              <a:t>Accepted</a:t>
            </a:r>
            <a:r>
              <a:rPr lang="en-GB" sz="1200" dirty="0"/>
              <a:t>.</a:t>
            </a:r>
            <a:endParaRPr lang="fr-FR" sz="1200" dirty="0"/>
          </a:p>
          <a:p>
            <a:pPr algn="just"/>
            <a:r>
              <a:rPr lang="fr-FR" sz="1400" dirty="0"/>
              <a:t>Conférence internationale: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The </a:t>
            </a:r>
            <a:r>
              <a:rPr lang="fr-FR" sz="1200" i="1" dirty="0" err="1"/>
              <a:t>inherent</a:t>
            </a:r>
            <a:r>
              <a:rPr lang="fr-FR" sz="1200" i="1" dirty="0"/>
              <a:t> </a:t>
            </a:r>
            <a:r>
              <a:rPr lang="fr-FR" sz="1200" i="1" dirty="0" err="1"/>
              <a:t>complexity</a:t>
            </a:r>
            <a:r>
              <a:rPr lang="fr-FR" sz="1200" i="1" dirty="0"/>
              <a:t> of an implantable active </a:t>
            </a:r>
            <a:r>
              <a:rPr lang="fr-FR" sz="1200" i="1" dirty="0" err="1"/>
              <a:t>artificial</a:t>
            </a:r>
            <a:r>
              <a:rPr lang="fr-FR" sz="1200" i="1" dirty="0"/>
              <a:t> larynx</a:t>
            </a:r>
            <a:r>
              <a:rPr lang="fr-FR" sz="1200" dirty="0"/>
              <a:t>. Recherche en Imagerie et Technologies pour la Santé. Brest. 2022.</a:t>
            </a:r>
          </a:p>
          <a:p>
            <a:pPr algn="just"/>
            <a:r>
              <a:rPr lang="fr-FR" sz="1400" dirty="0"/>
              <a:t>Conférence nationale: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Vers la faisabilité d’un larynx artificiel implantable actif.</a:t>
            </a:r>
            <a:r>
              <a:rPr lang="fr-FR" sz="1200" dirty="0"/>
              <a:t> Société Française de Phoniatrie et Laryngologie. Tours. 2021.</a:t>
            </a:r>
          </a:p>
          <a:p>
            <a:pPr algn="just"/>
            <a:r>
              <a:rPr lang="fr-FR" sz="1400" dirty="0"/>
              <a:t>Protocole de recherche clinique: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Detection of Early Swallowing Time by Electromyogram and Sound Recording in Healthy Volunteers.</a:t>
            </a:r>
            <a:r>
              <a:rPr lang="en-GB" sz="1200" dirty="0"/>
              <a:t> https://clinicaltrials.gov/. Protocol ID : 38RC22.0096.2022.</a:t>
            </a:r>
            <a:endParaRPr lang="fr-FR" sz="12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Publications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1167224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8AC60C0-03BB-4850-B8F1-0F878CF5A13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44" b="448"/>
          <a:stretch/>
        </p:blipFill>
        <p:spPr>
          <a:xfrm>
            <a:off x="1990725" y="2081314"/>
            <a:ext cx="7081772" cy="360893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Moyennes,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57841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39790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239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48539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73724" y="315090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509526" y="334550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44562" y="3999496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30007" y="419492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098716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4168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4407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10428" y="484894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5832B3B8-F1F4-4AA2-A276-73740426A20C}"/>
              </a:ext>
            </a:extLst>
          </p:cNvPr>
          <p:cNvSpPr/>
          <p:nvPr/>
        </p:nvSpPr>
        <p:spPr>
          <a:xfrm>
            <a:off x="7630648" y="1781952"/>
            <a:ext cx="82800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91B45509-5669-46E7-B0A7-82C9BADBFAFA}"/>
              </a:ext>
            </a:extLst>
          </p:cNvPr>
          <p:cNvSpPr/>
          <p:nvPr/>
        </p:nvSpPr>
        <p:spPr>
          <a:xfrm>
            <a:off x="7701207" y="1872888"/>
            <a:ext cx="90000" cy="9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B0FCA9F-8FB4-4CBC-B953-F4C87C040E9B}"/>
              </a:ext>
            </a:extLst>
          </p:cNvPr>
          <p:cNvSpPr txBox="1"/>
          <p:nvPr/>
        </p:nvSpPr>
        <p:spPr>
          <a:xfrm>
            <a:off x="7853607" y="1768971"/>
            <a:ext cx="6337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onsets</a:t>
            </a:r>
            <a:endParaRPr lang="fr-FR" sz="1600" dirty="0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EA129C2-0298-4316-99B2-EBB2F5A613AC}"/>
              </a:ext>
            </a:extLst>
          </p:cNvPr>
          <p:cNvGrpSpPr/>
          <p:nvPr/>
        </p:nvGrpSpPr>
        <p:grpSpPr>
          <a:xfrm>
            <a:off x="6758715" y="3452958"/>
            <a:ext cx="617986" cy="220431"/>
            <a:chOff x="10134599" y="3772247"/>
            <a:chExt cx="617986" cy="220431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6F2F0582-9B1C-4629-982E-543D11DC6269}"/>
                </a:ext>
              </a:extLst>
            </p:cNvPr>
            <p:cNvSpPr/>
            <p:nvPr/>
          </p:nvSpPr>
          <p:spPr>
            <a:xfrm>
              <a:off x="10134599" y="3803456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BA819777-686F-44D1-A2EF-FD35ADDA5798}"/>
                </a:ext>
              </a:extLst>
            </p:cNvPr>
            <p:cNvSpPr txBox="1"/>
            <p:nvPr/>
          </p:nvSpPr>
          <p:spPr>
            <a:xfrm>
              <a:off x="10172719" y="3772247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0,05s</a:t>
              </a:r>
              <a:endParaRPr lang="fr-FR" sz="1400" dirty="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E7FE75A-A88E-476C-B94C-36529CAA16AE}"/>
              </a:ext>
            </a:extLst>
          </p:cNvPr>
          <p:cNvGrpSpPr/>
          <p:nvPr/>
        </p:nvGrpSpPr>
        <p:grpSpPr>
          <a:xfrm>
            <a:off x="6758715" y="3705063"/>
            <a:ext cx="657356" cy="218050"/>
            <a:chOff x="10134599" y="3767485"/>
            <a:chExt cx="657356" cy="218050"/>
          </a:xfrm>
        </p:grpSpPr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D42B4A7-A500-4CBD-AB5C-5923B3CD16FF}"/>
                </a:ext>
              </a:extLst>
            </p:cNvPr>
            <p:cNvSpPr/>
            <p:nvPr/>
          </p:nvSpPr>
          <p:spPr>
            <a:xfrm>
              <a:off x="10134599" y="3796313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B745BBE6-8FA4-41D9-BF31-56402A145417}"/>
                </a:ext>
              </a:extLst>
            </p:cNvPr>
            <p:cNvSpPr txBox="1"/>
            <p:nvPr/>
          </p:nvSpPr>
          <p:spPr>
            <a:xfrm>
              <a:off x="10212089" y="3767485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0,1s</a:t>
              </a:r>
              <a:endParaRPr lang="fr-FR" sz="1400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BF85D3-AD54-4EE9-B68E-1FFAC0EF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1B21DBD-CAB2-4722-954B-2C6627B12776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EB0E68-779F-4794-B734-BC0DD68F70B0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D40B6A3-CE9C-40EA-AE47-214031E2D3F3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ED74C2-34FB-4223-B734-8D7B1BECC959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882DF721-0CE4-4978-9750-BFE237FBB7AB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F78DA"/>
                  </a:solidFill>
                </a:rPr>
                <a:t>Stylohyoïdien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650F5E94-4B08-44C1-B6C2-F91275377187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DB4C4C"/>
                  </a:solidFill>
                </a:rPr>
                <a:t>Digastrique postérieur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43577F17-F14E-4C46-9D81-F0CE46C87EC7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4E9170"/>
                  </a:solidFill>
                </a:rPr>
                <a:t>Sous-mandibulaire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  <p:sp>
        <p:nvSpPr>
          <p:cNvPr id="95" name="Titre 1">
            <a:extLst>
              <a:ext uri="{FF2B5EF4-FFF2-40B4-BE49-F238E27FC236}">
                <a16:creationId xmlns:a16="http://schemas.microsoft.com/office/drawing/2014/main" id="{D4131C9A-8DDF-4DD8-9C74-CA63A49D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Annexes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79234C8D-23DE-49A2-B288-C01D47EF78BB}"/>
              </a:ext>
            </a:extLst>
          </p:cNvPr>
          <p:cNvCxnSpPr>
            <a:cxnSpLocks/>
          </p:cNvCxnSpPr>
          <p:nvPr/>
        </p:nvCxnSpPr>
        <p:spPr>
          <a:xfrm flipH="1">
            <a:off x="6379368" y="3824631"/>
            <a:ext cx="381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8242503-5766-475E-A093-D6E2F482BEED}"/>
              </a:ext>
            </a:extLst>
          </p:cNvPr>
          <p:cNvCxnSpPr>
            <a:cxnSpLocks/>
          </p:cNvCxnSpPr>
          <p:nvPr/>
        </p:nvCxnSpPr>
        <p:spPr>
          <a:xfrm flipH="1">
            <a:off x="6526660" y="3576981"/>
            <a:ext cx="23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08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56</a:t>
            </a:fld>
            <a:endParaRPr lang="fr-FR"/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668121DA-FD1F-4FBC-B197-B182F514B562}"/>
              </a:ext>
            </a:extLst>
          </p:cNvPr>
          <p:cNvGrpSpPr/>
          <p:nvPr/>
        </p:nvGrpSpPr>
        <p:grpSpPr>
          <a:xfrm>
            <a:off x="344017" y="1903319"/>
            <a:ext cx="4120110" cy="3395904"/>
            <a:chOff x="1302375" y="2093108"/>
            <a:chExt cx="4120110" cy="3395904"/>
          </a:xfrm>
        </p:grpSpPr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F1D97E0-BD20-4E2B-8703-00C0BF6EB429}"/>
                </a:ext>
              </a:extLst>
            </p:cNvPr>
            <p:cNvGrpSpPr/>
            <p:nvPr/>
          </p:nvGrpSpPr>
          <p:grpSpPr>
            <a:xfrm>
              <a:off x="1302376" y="2093108"/>
              <a:ext cx="4120109" cy="2782558"/>
              <a:chOff x="1003439" y="2093108"/>
              <a:chExt cx="4120109" cy="278255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4B6299F6-0E3E-48E4-8CE1-E918239B6E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9044"/>
              <a:stretch/>
            </p:blipFill>
            <p:spPr>
              <a:xfrm>
                <a:off x="1003439" y="2093108"/>
                <a:ext cx="2069504" cy="2782558"/>
              </a:xfrm>
              <a:prstGeom prst="rect">
                <a:avLst/>
              </a:prstGeom>
            </p:spPr>
          </p:pic>
          <p:pic>
            <p:nvPicPr>
              <p:cNvPr id="67" name="Image 66">
                <a:extLst>
                  <a:ext uri="{FF2B5EF4-FFF2-40B4-BE49-F238E27FC236}">
                    <a16:creationId xmlns:a16="http://schemas.microsoft.com/office/drawing/2014/main" id="{E987E0B1-5CFA-4890-9C70-0386746553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2662" t="5087" r="-125" b="3732"/>
              <a:stretch/>
            </p:blipFill>
            <p:spPr>
              <a:xfrm>
                <a:off x="3360556" y="2093108"/>
                <a:ext cx="1762992" cy="278255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4B576F4-3C4F-434D-8CEC-A9549363C73D}"/>
                    </a:ext>
                  </a:extLst>
                </p:cNvPr>
                <p:cNvSpPr/>
                <p:nvPr/>
              </p:nvSpPr>
              <p:spPr>
                <a:xfrm>
                  <a:off x="1302375" y="5012215"/>
                  <a:ext cx="4120110" cy="4767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a-DK" sz="120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Profil temporel EMG (cochon): niveau d’activité median,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a-DK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  <m:sup>
                          <m:r>
                            <a:rPr lang="fr-FR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a:rPr lang="fr-FR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𝑚𝑒</m:t>
                          </m:r>
                        </m:sup>
                      </m:sSup>
                    </m:oMath>
                  </a14:m>
                  <a:r>
                    <a:rPr lang="da-DK" sz="120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 percentile, et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a-DK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fr-F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fr-F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a:rPr lang="fr-F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𝑚𝑒</m:t>
                          </m:r>
                        </m:sup>
                      </m:sSup>
                    </m:oMath>
                  </a14:m>
                  <a:r>
                    <a:rPr lang="en-GB" sz="1200" dirty="0"/>
                    <a:t> percentile. </a:t>
                  </a:r>
                  <a:r>
                    <a:rPr lang="da-DK" sz="120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German et al. 2009.</a:t>
                  </a:r>
                  <a:endParaRPr lang="en-GB" sz="12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4B576F4-3C4F-434D-8CEC-A9549363C7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375" y="5012215"/>
                  <a:ext cx="4120110" cy="476797"/>
                </a:xfrm>
                <a:prstGeom prst="rect">
                  <a:avLst/>
                </a:prstGeom>
                <a:blipFill>
                  <a:blip r:embed="rId3"/>
                  <a:stretch>
                    <a:fillRect r="-740" b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306DEFFA-2D83-40F1-BC8D-3D2C7EE3BCEA}"/>
              </a:ext>
            </a:extLst>
          </p:cNvPr>
          <p:cNvGrpSpPr/>
          <p:nvPr/>
        </p:nvGrpSpPr>
        <p:grpSpPr>
          <a:xfrm>
            <a:off x="8111037" y="1477331"/>
            <a:ext cx="3766262" cy="4247880"/>
            <a:chOff x="8291867" y="1102268"/>
            <a:chExt cx="3766262" cy="424788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8FDCBBF-7A45-49E9-8DC7-0C8BBE5CF03B}"/>
                </a:ext>
              </a:extLst>
            </p:cNvPr>
            <p:cNvGrpSpPr/>
            <p:nvPr/>
          </p:nvGrpSpPr>
          <p:grpSpPr>
            <a:xfrm>
              <a:off x="8291867" y="1102268"/>
              <a:ext cx="3766261" cy="4247880"/>
              <a:chOff x="2011712" y="1401236"/>
              <a:chExt cx="3766261" cy="4247880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33A0FBF5-1B94-4F15-89F3-D54DB5FE9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2872"/>
              <a:stretch/>
            </p:blipFill>
            <p:spPr>
              <a:xfrm>
                <a:off x="2011740" y="1401236"/>
                <a:ext cx="2724867" cy="3758639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A333F6-B7D9-445A-AE3D-16B403F72903}"/>
                  </a:ext>
                </a:extLst>
              </p:cNvPr>
              <p:cNvSpPr/>
              <p:nvPr/>
            </p:nvSpPr>
            <p:spPr>
              <a:xfrm>
                <a:off x="2011712" y="5187451"/>
                <a:ext cx="376626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dirty="0"/>
                  <a:t>Raccourcissement des muscles, mesuré </a:t>
                </a:r>
              </a:p>
              <a:p>
                <a:pPr algn="ctr"/>
                <a:r>
                  <a:rPr lang="fr-FR" sz="1200" dirty="0"/>
                  <a:t>par imagerie (humain) T. Okada et al. 2013</a:t>
                </a:r>
              </a:p>
            </p:txBody>
          </p:sp>
        </p:grp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27565B8F-4F7F-4E1C-BF7E-8A08E6DFC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61582" y="1279280"/>
              <a:ext cx="1196547" cy="1433703"/>
            </a:xfrm>
            <a:prstGeom prst="rect">
              <a:avLst/>
            </a:prstGeom>
          </p:spPr>
        </p:pic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B17FC94-AC93-4397-952F-91CDF91A1BFE}"/>
              </a:ext>
            </a:extLst>
          </p:cNvPr>
          <p:cNvGrpSpPr/>
          <p:nvPr/>
        </p:nvGrpSpPr>
        <p:grpSpPr>
          <a:xfrm>
            <a:off x="4866353" y="1591320"/>
            <a:ext cx="2842486" cy="4019903"/>
            <a:chOff x="5071066" y="1766671"/>
            <a:chExt cx="2842486" cy="4019903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4666FD5A-C0BE-4318-B8F2-4CD9C515059A}"/>
                </a:ext>
              </a:extLst>
            </p:cNvPr>
            <p:cNvGrpSpPr/>
            <p:nvPr/>
          </p:nvGrpSpPr>
          <p:grpSpPr>
            <a:xfrm>
              <a:off x="5071067" y="1766671"/>
              <a:ext cx="2842485" cy="3527554"/>
              <a:chOff x="5071067" y="1766671"/>
              <a:chExt cx="2842485" cy="3527554"/>
            </a:xfrm>
          </p:grpSpPr>
          <p:pic>
            <p:nvPicPr>
              <p:cNvPr id="71" name="Image 70">
                <a:extLst>
                  <a:ext uri="{FF2B5EF4-FFF2-40B4-BE49-F238E27FC236}">
                    <a16:creationId xmlns:a16="http://schemas.microsoft.com/office/drawing/2014/main" id="{B3904866-140E-4635-BA89-1CB12FE63B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492"/>
              <a:stretch/>
            </p:blipFill>
            <p:spPr>
              <a:xfrm>
                <a:off x="5071067" y="1766671"/>
                <a:ext cx="2842485" cy="3385621"/>
              </a:xfrm>
              <a:prstGeom prst="rect">
                <a:avLst/>
              </a:prstGeom>
            </p:spPr>
          </p:pic>
          <p:pic>
            <p:nvPicPr>
              <p:cNvPr id="75" name="Image 74">
                <a:extLst>
                  <a:ext uri="{FF2B5EF4-FFF2-40B4-BE49-F238E27FC236}">
                    <a16:creationId xmlns:a16="http://schemas.microsoft.com/office/drawing/2014/main" id="{C24CC95C-7F03-4D45-AEA0-008A19F4B5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3982" t="97427" r="56106" b="668"/>
              <a:stretch/>
            </p:blipFill>
            <p:spPr>
              <a:xfrm>
                <a:off x="5336929" y="5186225"/>
                <a:ext cx="1373821" cy="108000"/>
              </a:xfrm>
              <a:prstGeom prst="rect">
                <a:avLst/>
              </a:prstGeom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EFDF855-8F84-4B74-A10A-43643EFC2DDA}"/>
                </a:ext>
              </a:extLst>
            </p:cNvPr>
            <p:cNvSpPr/>
            <p:nvPr/>
          </p:nvSpPr>
          <p:spPr>
            <a:xfrm>
              <a:off x="5071066" y="5324909"/>
              <a:ext cx="28424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a-DK" sz="12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Profil temporel EMG (cochon): niveau d’activité median. German et al. 2009.</a:t>
              </a:r>
              <a:endParaRPr lang="en-GB" sz="1200" dirty="0"/>
            </a:p>
          </p:txBody>
        </p:sp>
      </p:grp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DA71451-78AE-49A9-AA97-A969A8E9872F}"/>
              </a:ext>
            </a:extLst>
          </p:cNvPr>
          <p:cNvCxnSpPr/>
          <p:nvPr/>
        </p:nvCxnSpPr>
        <p:spPr>
          <a:xfrm>
            <a:off x="4665240" y="1109473"/>
            <a:ext cx="0" cy="49835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6E143F9-6ACA-409F-B5A2-B03C9C6ED4D8}"/>
              </a:ext>
            </a:extLst>
          </p:cNvPr>
          <p:cNvCxnSpPr/>
          <p:nvPr/>
        </p:nvCxnSpPr>
        <p:spPr>
          <a:xfrm>
            <a:off x="7909952" y="1109473"/>
            <a:ext cx="0" cy="49835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303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57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A0D863-03E4-4BE3-B6D3-C24C8C64B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8" r="32051"/>
          <a:stretch/>
        </p:blipFill>
        <p:spPr>
          <a:xfrm>
            <a:off x="401683" y="1636735"/>
            <a:ext cx="8370041" cy="380115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523DA4E-6CE6-472D-B3A4-7FBEEBB72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17" t="60704" r="1150" b="-223"/>
          <a:stretch/>
        </p:blipFill>
        <p:spPr>
          <a:xfrm>
            <a:off x="9007263" y="3738299"/>
            <a:ext cx="2728735" cy="217101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E2B1093-F6CD-4848-98AF-C8B26798B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72" t="18" r="-17" b="44272"/>
          <a:stretch/>
        </p:blipFill>
        <p:spPr>
          <a:xfrm>
            <a:off x="9007263" y="698485"/>
            <a:ext cx="2728736" cy="296556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1A6DF51A-9F68-47E5-9ED2-721C609D297A}"/>
              </a:ext>
            </a:extLst>
          </p:cNvPr>
          <p:cNvSpPr txBox="1"/>
          <p:nvPr/>
        </p:nvSpPr>
        <p:spPr>
          <a:xfrm>
            <a:off x="3181691" y="5627058"/>
            <a:ext cx="2810024" cy="27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A. </a:t>
            </a:r>
            <a:r>
              <a:rPr lang="fr-FR" sz="1200" dirty="0" err="1">
                <a:solidFill>
                  <a:srgbClr val="16223A"/>
                </a:solidFill>
              </a:rPr>
              <a:t>Kurosu</a:t>
            </a:r>
            <a:r>
              <a:rPr lang="fr-FR" sz="1200" dirty="0">
                <a:solidFill>
                  <a:srgbClr val="16223A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47676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061D84-673E-422E-BC2D-E97AB7364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30"/>
          <a:stretch/>
        </p:blipFill>
        <p:spPr>
          <a:xfrm>
            <a:off x="695478" y="1325916"/>
            <a:ext cx="3523522" cy="4825099"/>
          </a:xfrm>
          <a:prstGeom prst="rect">
            <a:avLst/>
          </a:prstGeom>
        </p:spPr>
      </p:pic>
      <p:grpSp>
        <p:nvGrpSpPr>
          <p:cNvPr id="66" name="Groupe 65">
            <a:extLst>
              <a:ext uri="{FF2B5EF4-FFF2-40B4-BE49-F238E27FC236}">
                <a16:creationId xmlns:a16="http://schemas.microsoft.com/office/drawing/2014/main" id="{4E44F6F4-B3B1-4CA9-B254-413743E586BC}"/>
              </a:ext>
            </a:extLst>
          </p:cNvPr>
          <p:cNvGrpSpPr/>
          <p:nvPr/>
        </p:nvGrpSpPr>
        <p:grpSpPr>
          <a:xfrm>
            <a:off x="4849126" y="1628095"/>
            <a:ext cx="6964168" cy="4220740"/>
            <a:chOff x="5121685" y="1346987"/>
            <a:chExt cx="6964168" cy="422074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7A3BA57-4410-4F04-8BAD-122193A0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5294" y="2008747"/>
              <a:ext cx="6870559" cy="3524840"/>
            </a:xfrm>
            <a:prstGeom prst="rect">
              <a:avLst/>
            </a:prstGeom>
          </p:spPr>
        </p:pic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09ADD8A-913D-4E06-A7B4-2A107B44606E}"/>
                </a:ext>
              </a:extLst>
            </p:cNvPr>
            <p:cNvSpPr/>
            <p:nvPr/>
          </p:nvSpPr>
          <p:spPr>
            <a:xfrm>
              <a:off x="6624085" y="1714207"/>
              <a:ext cx="3074221" cy="26268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4C2E3223-FF5B-472F-93A1-E97E089AE445}"/>
                </a:ext>
              </a:extLst>
            </p:cNvPr>
            <p:cNvGrpSpPr/>
            <p:nvPr/>
          </p:nvGrpSpPr>
          <p:grpSpPr>
            <a:xfrm>
              <a:off x="6693935" y="1713821"/>
              <a:ext cx="2989874" cy="230816"/>
              <a:chOff x="3397250" y="1252301"/>
              <a:chExt cx="2989874" cy="395085"/>
            </a:xfrm>
          </p:grpSpPr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9B75D8DA-0AE5-4473-96EB-5721D5CB5D0B}"/>
                  </a:ext>
                </a:extLst>
              </p:cNvPr>
              <p:cNvCxnSpPr/>
              <p:nvPr/>
            </p:nvCxnSpPr>
            <p:spPr>
              <a:xfrm>
                <a:off x="3397250" y="1486051"/>
                <a:ext cx="216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A232406-48E2-4FB0-96D4-31E5BBA53233}"/>
                  </a:ext>
                </a:extLst>
              </p:cNvPr>
              <p:cNvSpPr txBox="1"/>
              <p:nvPr/>
            </p:nvSpPr>
            <p:spPr>
              <a:xfrm>
                <a:off x="3676716" y="1278611"/>
                <a:ext cx="2710408" cy="368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/>
                  <a:t>Moyennes,       : p&lt;0,05,         : p&lt;0,01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E8BD6B-499F-49A6-97B1-A6A412C86EDF}"/>
                  </a:ext>
                </a:extLst>
              </p:cNvPr>
              <p:cNvSpPr/>
              <p:nvPr/>
            </p:nvSpPr>
            <p:spPr>
              <a:xfrm>
                <a:off x="4537897" y="1252301"/>
                <a:ext cx="300082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*</a:t>
                </a:r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B5B375-BFAD-4641-A76C-FC5EE6A48DC0}"/>
                  </a:ext>
                </a:extLst>
              </p:cNvPr>
              <p:cNvSpPr/>
              <p:nvPr/>
            </p:nvSpPr>
            <p:spPr>
              <a:xfrm>
                <a:off x="5417129" y="1252301"/>
                <a:ext cx="415498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**</a:t>
                </a:r>
                <a:endParaRPr lang="en-GB" dirty="0"/>
              </a:p>
            </p:txBody>
          </p:sp>
        </p:grpSp>
        <p:cxnSp>
          <p:nvCxnSpPr>
            <p:cNvPr id="20" name="Connecteur : en angle 19">
              <a:extLst>
                <a:ext uri="{FF2B5EF4-FFF2-40B4-BE49-F238E27FC236}">
                  <a16:creationId xmlns:a16="http://schemas.microsoft.com/office/drawing/2014/main" id="{C95BB651-D049-46BF-98F0-CC0AD0F7EFE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155674" y="2664242"/>
              <a:ext cx="471767" cy="252000"/>
            </a:xfrm>
            <a:prstGeom prst="bentConnector3">
              <a:avLst>
                <a:gd name="adj1" fmla="val 52188"/>
              </a:avLst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 : en angle 20">
              <a:extLst>
                <a:ext uri="{FF2B5EF4-FFF2-40B4-BE49-F238E27FC236}">
                  <a16:creationId xmlns:a16="http://schemas.microsoft.com/office/drawing/2014/main" id="{62D466D3-AB90-4761-94F4-8273B3E5347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871358" y="3194632"/>
              <a:ext cx="1152000" cy="363600"/>
            </a:xfrm>
            <a:prstGeom prst="bentConnector3">
              <a:avLst>
                <a:gd name="adj1" fmla="val 82329"/>
              </a:avLst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 : en angle 21">
              <a:extLst>
                <a:ext uri="{FF2B5EF4-FFF2-40B4-BE49-F238E27FC236}">
                  <a16:creationId xmlns:a16="http://schemas.microsoft.com/office/drawing/2014/main" id="{64BEC7E5-CC8F-4E52-B5ED-679ECDD4ABB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0465" y="4381185"/>
              <a:ext cx="468000" cy="226800"/>
            </a:xfrm>
            <a:prstGeom prst="bentConnector3">
              <a:avLst>
                <a:gd name="adj1" fmla="val 57819"/>
              </a:avLst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C91370-5BFD-456B-8C44-A6A1F7A99496}"/>
                </a:ext>
              </a:extLst>
            </p:cNvPr>
            <p:cNvSpPr/>
            <p:nvPr/>
          </p:nvSpPr>
          <p:spPr>
            <a:xfrm>
              <a:off x="8250456" y="2569505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/>
                <a:t>*</a:t>
              </a:r>
              <a:endParaRPr lang="en-GB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F908-61C5-4F05-8B8F-D7157248EFDD}"/>
                </a:ext>
              </a:extLst>
            </p:cNvPr>
            <p:cNvSpPr/>
            <p:nvPr/>
          </p:nvSpPr>
          <p:spPr>
            <a:xfrm>
              <a:off x="8247542" y="3513160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/>
                <a:t>**</a:t>
              </a:r>
              <a:endParaRPr lang="en-GB" sz="16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361743-06B1-434A-BB4F-AB1AF8B7C509}"/>
                </a:ext>
              </a:extLst>
            </p:cNvPr>
            <p:cNvSpPr/>
            <p:nvPr/>
          </p:nvSpPr>
          <p:spPr>
            <a:xfrm>
              <a:off x="8378531" y="4305414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/>
                <a:t>*</a:t>
              </a:r>
              <a:endParaRPr lang="en-GB" sz="1600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24E5560-B815-43E6-A3C0-37792B9892C3}"/>
                </a:ext>
              </a:extLst>
            </p:cNvPr>
            <p:cNvSpPr/>
            <p:nvPr/>
          </p:nvSpPr>
          <p:spPr>
            <a:xfrm>
              <a:off x="9191075" y="233232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0CFF3C98-78C4-4B9E-9B8A-3F70AE3006A6}"/>
                </a:ext>
              </a:extLst>
            </p:cNvPr>
            <p:cNvSpPr/>
            <p:nvPr/>
          </p:nvSpPr>
          <p:spPr>
            <a:xfrm>
              <a:off x="9897835" y="1816563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898F3620-86F2-4286-989E-C4D500CB6F49}"/>
                </a:ext>
              </a:extLst>
            </p:cNvPr>
            <p:cNvSpPr/>
            <p:nvPr/>
          </p:nvSpPr>
          <p:spPr>
            <a:xfrm>
              <a:off x="9335537" y="2427673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98400C90-02D6-4A7E-A61D-9669215E9502}"/>
                </a:ext>
              </a:extLst>
            </p:cNvPr>
            <p:cNvSpPr/>
            <p:nvPr/>
          </p:nvSpPr>
          <p:spPr>
            <a:xfrm>
              <a:off x="9640271" y="223491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D3891547-D5E8-483A-8578-5DC17D97026D}"/>
                </a:ext>
              </a:extLst>
            </p:cNvPr>
            <p:cNvSpPr/>
            <p:nvPr/>
          </p:nvSpPr>
          <p:spPr>
            <a:xfrm>
              <a:off x="9291456" y="318772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9F037AF8-142D-4544-9A42-A1B4D9ABB448}"/>
                </a:ext>
              </a:extLst>
            </p:cNvPr>
            <p:cNvSpPr/>
            <p:nvPr/>
          </p:nvSpPr>
          <p:spPr>
            <a:xfrm>
              <a:off x="9895727" y="308129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D6B08B9E-6C62-40A8-8D01-5CA6D78CAA2A}"/>
                </a:ext>
              </a:extLst>
            </p:cNvPr>
            <p:cNvSpPr/>
            <p:nvPr/>
          </p:nvSpPr>
          <p:spPr>
            <a:xfrm>
              <a:off x="9595627" y="3279932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6FB3C87-5355-4532-AA5A-28F9B4C9F23F}"/>
                </a:ext>
              </a:extLst>
            </p:cNvPr>
            <p:cNvSpPr/>
            <p:nvPr/>
          </p:nvSpPr>
          <p:spPr>
            <a:xfrm>
              <a:off x="9961802" y="393795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0EA2112-613C-4841-949B-F42F4D9FCDE2}"/>
                </a:ext>
              </a:extLst>
            </p:cNvPr>
            <p:cNvSpPr/>
            <p:nvPr/>
          </p:nvSpPr>
          <p:spPr>
            <a:xfrm>
              <a:off x="9624900" y="413337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396C8ED-AD48-459F-BD91-6CDE61C60F0C}"/>
                </a:ext>
              </a:extLst>
            </p:cNvPr>
            <p:cNvSpPr/>
            <p:nvPr/>
          </p:nvSpPr>
          <p:spPr>
            <a:xfrm>
              <a:off x="9258738" y="403717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895E603-E5F9-4ED3-AF15-616C24134A59}"/>
                </a:ext>
              </a:extLst>
            </p:cNvPr>
            <p:cNvSpPr/>
            <p:nvPr/>
          </p:nvSpPr>
          <p:spPr>
            <a:xfrm>
              <a:off x="9181303" y="488013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50846BD-A3FA-4224-BD31-89D6A68B42AA}"/>
                </a:ext>
              </a:extLst>
            </p:cNvPr>
            <p:cNvSpPr/>
            <p:nvPr/>
          </p:nvSpPr>
          <p:spPr>
            <a:xfrm>
              <a:off x="9408303" y="498252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67895DC-BE14-4E16-9BF0-ABD443F152FA}"/>
                </a:ext>
              </a:extLst>
            </p:cNvPr>
            <p:cNvSpPr/>
            <p:nvPr/>
          </p:nvSpPr>
          <p:spPr>
            <a:xfrm>
              <a:off x="9966865" y="479142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1995A33-2F1C-4399-A0E2-7C10A354B729}"/>
                </a:ext>
              </a:extLst>
            </p:cNvPr>
            <p:cNvSpPr txBox="1"/>
            <p:nvPr/>
          </p:nvSpPr>
          <p:spPr>
            <a:xfrm>
              <a:off x="10050236" y="1705026"/>
              <a:ext cx="53249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 err="1"/>
                <a:t>peaks</a:t>
              </a:r>
              <a:endParaRPr lang="fr-FR" sz="1600" dirty="0"/>
            </a:p>
          </p:txBody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9607C98A-E0E9-4B94-8DBF-C660738A0A5B}"/>
                </a:ext>
              </a:extLst>
            </p:cNvPr>
            <p:cNvSpPr/>
            <p:nvPr/>
          </p:nvSpPr>
          <p:spPr>
            <a:xfrm>
              <a:off x="9827277" y="1718007"/>
              <a:ext cx="786106" cy="26268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3F3D845-611A-48D3-A230-3476A7E8240C}"/>
                </a:ext>
              </a:extLst>
            </p:cNvPr>
            <p:cNvSpPr txBox="1"/>
            <p:nvPr/>
          </p:nvSpPr>
          <p:spPr>
            <a:xfrm>
              <a:off x="5365684" y="2241266"/>
              <a:ext cx="55800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salive</a:t>
              </a:r>
              <a:endParaRPr lang="en-GB" sz="1400" dirty="0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C21B21D-60C9-4CC7-82A2-0F308A522859}"/>
                </a:ext>
              </a:extLst>
            </p:cNvPr>
            <p:cNvSpPr txBox="1"/>
            <p:nvPr/>
          </p:nvSpPr>
          <p:spPr>
            <a:xfrm>
              <a:off x="5365685" y="3116682"/>
              <a:ext cx="5446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eau</a:t>
              </a:r>
              <a:endParaRPr lang="en-GB" sz="1600" dirty="0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C16DF6C-6C02-4387-9DFD-921C6DDEABFA}"/>
                </a:ext>
              </a:extLst>
            </p:cNvPr>
            <p:cNvSpPr txBox="1"/>
            <p:nvPr/>
          </p:nvSpPr>
          <p:spPr>
            <a:xfrm>
              <a:off x="5365685" y="3929289"/>
              <a:ext cx="5446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épais</a:t>
              </a:r>
              <a:endParaRPr lang="en-GB" sz="160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1E8EC3B4-CC2F-4D5D-904D-1BCBF3E93246}"/>
                </a:ext>
              </a:extLst>
            </p:cNvPr>
            <p:cNvSpPr txBox="1"/>
            <p:nvPr/>
          </p:nvSpPr>
          <p:spPr>
            <a:xfrm>
              <a:off x="5365685" y="4751421"/>
              <a:ext cx="5446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solide</a:t>
              </a:r>
              <a:endParaRPr lang="en-GB" sz="1600" dirty="0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4EE2B51-F2CC-445B-B0DA-58F69D971641}"/>
                </a:ext>
              </a:extLst>
            </p:cNvPr>
            <p:cNvSpPr txBox="1"/>
            <p:nvPr/>
          </p:nvSpPr>
          <p:spPr>
            <a:xfrm rot="16200000">
              <a:off x="4163013" y="3462548"/>
              <a:ext cx="2236268" cy="3189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fr-FR" sz="1600" dirty="0"/>
                <a:t>Type de bol alimentaire</a:t>
              </a:r>
              <a:endParaRPr lang="en-GB" sz="1600" dirty="0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BFE5C41-A2F3-409F-8549-9F5F6891D89F}"/>
                </a:ext>
              </a:extLst>
            </p:cNvPr>
            <p:cNvSpPr txBox="1"/>
            <p:nvPr/>
          </p:nvSpPr>
          <p:spPr>
            <a:xfrm>
              <a:off x="8441647" y="5352283"/>
              <a:ext cx="77800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temps (s)</a:t>
              </a:r>
              <a:endParaRPr lang="en-GB" sz="1400" dirty="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CAE333B2-01D7-434D-9099-18B71F3686EA}"/>
                </a:ext>
              </a:extLst>
            </p:cNvPr>
            <p:cNvSpPr/>
            <p:nvPr/>
          </p:nvSpPr>
          <p:spPr>
            <a:xfrm>
              <a:off x="10734333" y="1711614"/>
              <a:ext cx="828000" cy="26268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5DFEAFC-7ED1-4112-8008-7990911F55CC}"/>
                </a:ext>
              </a:extLst>
            </p:cNvPr>
            <p:cNvSpPr/>
            <p:nvPr/>
          </p:nvSpPr>
          <p:spPr>
            <a:xfrm>
              <a:off x="10804892" y="1802550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9DE6109-7FEE-4866-A5E8-AD8A5E1D28AC}"/>
                </a:ext>
              </a:extLst>
            </p:cNvPr>
            <p:cNvSpPr txBox="1"/>
            <p:nvPr/>
          </p:nvSpPr>
          <p:spPr>
            <a:xfrm>
              <a:off x="10957292" y="1698633"/>
              <a:ext cx="6337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 err="1"/>
                <a:t>onsets</a:t>
              </a:r>
              <a:endParaRPr lang="fr-FR" sz="1600" dirty="0"/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442AA478-EE12-4B4D-83C9-B053AB5FE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0345" y="3506643"/>
              <a:ext cx="23400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96D86DB-D07A-43E1-8086-B4C9333CE0E8}"/>
                </a:ext>
              </a:extLst>
            </p:cNvPr>
            <p:cNvGrpSpPr/>
            <p:nvPr/>
          </p:nvGrpSpPr>
          <p:grpSpPr>
            <a:xfrm>
              <a:off x="9862400" y="3382620"/>
              <a:ext cx="617986" cy="220431"/>
              <a:chOff x="10134599" y="3772247"/>
              <a:chExt cx="617986" cy="220431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DADCF40E-6EC4-4DD6-90B9-1DB2EC9CBC4F}"/>
                  </a:ext>
                </a:extLst>
              </p:cNvPr>
              <p:cNvSpPr/>
              <p:nvPr/>
            </p:nvSpPr>
            <p:spPr>
              <a:xfrm>
                <a:off x="10134599" y="3803456"/>
                <a:ext cx="461326" cy="189222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B3E6DBD5-EE4C-40DB-823C-EA7A28B26BD7}"/>
                  </a:ext>
                </a:extLst>
              </p:cNvPr>
              <p:cNvSpPr txBox="1"/>
              <p:nvPr/>
            </p:nvSpPr>
            <p:spPr>
              <a:xfrm>
                <a:off x="10172719" y="3772247"/>
                <a:ext cx="5798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/>
                  <a:t>-</a:t>
                </a:r>
                <a:r>
                  <a:rPr lang="fr-FR" sz="1200" dirty="0"/>
                  <a:t>0,05s</a:t>
                </a:r>
                <a:endParaRPr lang="fr-FR" sz="1400" dirty="0"/>
              </a:p>
            </p:txBody>
          </p:sp>
        </p:grp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D80865BA-626F-4B2C-92AD-DA7801C1DF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3053" y="3754293"/>
              <a:ext cx="38160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185B42FE-D663-4F83-8A66-D9F651596FC7}"/>
                </a:ext>
              </a:extLst>
            </p:cNvPr>
            <p:cNvGrpSpPr/>
            <p:nvPr/>
          </p:nvGrpSpPr>
          <p:grpSpPr>
            <a:xfrm>
              <a:off x="9862400" y="3634725"/>
              <a:ext cx="657356" cy="218050"/>
              <a:chOff x="10134599" y="3767485"/>
              <a:chExt cx="657356" cy="218050"/>
            </a:xfrm>
          </p:grpSpPr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id="{6E0CEAF2-F6FC-4873-8F58-28BA20DCEE5F}"/>
                  </a:ext>
                </a:extLst>
              </p:cNvPr>
              <p:cNvSpPr/>
              <p:nvPr/>
            </p:nvSpPr>
            <p:spPr>
              <a:xfrm>
                <a:off x="10134599" y="3796313"/>
                <a:ext cx="461326" cy="189222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BE3287B1-BE72-4C87-9EF8-EBD8B3E8366B}"/>
                  </a:ext>
                </a:extLst>
              </p:cNvPr>
              <p:cNvSpPr txBox="1"/>
              <p:nvPr/>
            </p:nvSpPr>
            <p:spPr>
              <a:xfrm>
                <a:off x="10212089" y="3767485"/>
                <a:ext cx="5798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/>
                  <a:t>-</a:t>
                </a:r>
                <a:r>
                  <a:rPr lang="fr-FR" sz="1200" dirty="0"/>
                  <a:t>0,1s</a:t>
                </a:r>
                <a:endParaRPr lang="fr-FR" sz="1400" dirty="0"/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F067C603-D373-4213-B0BF-F49A157BF2A4}"/>
                </a:ext>
              </a:extLst>
            </p:cNvPr>
            <p:cNvGrpSpPr/>
            <p:nvPr/>
          </p:nvGrpSpPr>
          <p:grpSpPr>
            <a:xfrm>
              <a:off x="6526824" y="1346987"/>
              <a:ext cx="1284050" cy="215444"/>
              <a:chOff x="7652758" y="975138"/>
              <a:chExt cx="1284050" cy="21544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E91D7C-D20B-4CAA-9370-C945E16D6215}"/>
                  </a:ext>
                </a:extLst>
              </p:cNvPr>
              <p:cNvSpPr/>
              <p:nvPr/>
            </p:nvSpPr>
            <p:spPr>
              <a:xfrm>
                <a:off x="7652758" y="1012107"/>
                <a:ext cx="174308" cy="141506"/>
              </a:xfrm>
              <a:prstGeom prst="rect">
                <a:avLst/>
              </a:prstGeom>
              <a:solidFill>
                <a:srgbClr val="688EEC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BB1B23E7-BEBF-4B19-85E4-21485BFFC0A9}"/>
                  </a:ext>
                </a:extLst>
              </p:cNvPr>
              <p:cNvSpPr txBox="1"/>
              <p:nvPr/>
            </p:nvSpPr>
            <p:spPr>
              <a:xfrm>
                <a:off x="7908078" y="975138"/>
                <a:ext cx="10287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>
                    <a:solidFill>
                      <a:srgbClr val="4F78DA"/>
                    </a:solidFill>
                  </a:rPr>
                  <a:t>Stylohyoïdien</a:t>
                </a:r>
                <a:endParaRPr lang="en-GB" sz="1400" dirty="0">
                  <a:solidFill>
                    <a:srgbClr val="4F78DA"/>
                  </a:solidFill>
                </a:endParaRP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752760FF-C000-4585-99A3-8AC881790435}"/>
                </a:ext>
              </a:extLst>
            </p:cNvPr>
            <p:cNvGrpSpPr/>
            <p:nvPr/>
          </p:nvGrpSpPr>
          <p:grpSpPr>
            <a:xfrm>
              <a:off x="7992925" y="1346987"/>
              <a:ext cx="1903190" cy="215444"/>
              <a:chOff x="7652758" y="1154208"/>
              <a:chExt cx="1903190" cy="21544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53ED6E7-B712-4D72-B0DB-3E1C6529009B}"/>
                  </a:ext>
                </a:extLst>
              </p:cNvPr>
              <p:cNvSpPr/>
              <p:nvPr/>
            </p:nvSpPr>
            <p:spPr>
              <a:xfrm>
                <a:off x="7652758" y="1191177"/>
                <a:ext cx="174308" cy="141506"/>
              </a:xfrm>
              <a:prstGeom prst="rect">
                <a:avLst/>
              </a:prstGeom>
              <a:solidFill>
                <a:srgbClr val="F96A6A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C025BBC8-981F-4EC9-BFF7-A5237AD5C1B4}"/>
                  </a:ext>
                </a:extLst>
              </p:cNvPr>
              <p:cNvSpPr txBox="1"/>
              <p:nvPr/>
            </p:nvSpPr>
            <p:spPr>
              <a:xfrm>
                <a:off x="7908077" y="1154208"/>
                <a:ext cx="164787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>
                    <a:solidFill>
                      <a:srgbClr val="DB4C4C"/>
                    </a:solidFill>
                  </a:rPr>
                  <a:t>Digastrique postérieur</a:t>
                </a:r>
                <a:endParaRPr lang="en-GB" sz="1400" dirty="0">
                  <a:solidFill>
                    <a:srgbClr val="DB4C4C"/>
                  </a:solidFill>
                </a:endParaRPr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408D4831-9E51-4BA1-A8F2-C5DC4781A193}"/>
                </a:ext>
              </a:extLst>
            </p:cNvPr>
            <p:cNvGrpSpPr/>
            <p:nvPr/>
          </p:nvGrpSpPr>
          <p:grpSpPr>
            <a:xfrm>
              <a:off x="10078167" y="1346987"/>
              <a:ext cx="1650772" cy="215444"/>
              <a:chOff x="7652758" y="1333278"/>
              <a:chExt cx="1650772" cy="21544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F133DA-4338-49FB-B252-BE381998324D}"/>
                  </a:ext>
                </a:extLst>
              </p:cNvPr>
              <p:cNvSpPr/>
              <p:nvPr/>
            </p:nvSpPr>
            <p:spPr>
              <a:xfrm>
                <a:off x="7652758" y="1370247"/>
                <a:ext cx="174308" cy="141506"/>
              </a:xfrm>
              <a:prstGeom prst="rect">
                <a:avLst/>
              </a:prstGeom>
              <a:solidFill>
                <a:srgbClr val="68B48E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900B404-F3ED-4FE1-AD21-4B111BA42351}"/>
                  </a:ext>
                </a:extLst>
              </p:cNvPr>
              <p:cNvSpPr txBox="1"/>
              <p:nvPr/>
            </p:nvSpPr>
            <p:spPr>
              <a:xfrm>
                <a:off x="7908077" y="1333278"/>
                <a:ext cx="139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dirty="0">
                    <a:solidFill>
                      <a:srgbClr val="4E9170"/>
                    </a:solidFill>
                  </a:rPr>
                  <a:t>Sous-mandibulaire</a:t>
                </a:r>
                <a:endParaRPr lang="en-GB" sz="1400" dirty="0">
                  <a:solidFill>
                    <a:srgbClr val="4E917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7308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061D84-673E-422E-BC2D-E97AB7364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30"/>
          <a:stretch/>
        </p:blipFill>
        <p:spPr>
          <a:xfrm>
            <a:off x="2041223" y="1223771"/>
            <a:ext cx="3523522" cy="4825099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816F9F84-91A7-402F-9801-D3E554B4E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06" r="-1233"/>
          <a:stretch/>
        </p:blipFill>
        <p:spPr>
          <a:xfrm>
            <a:off x="6627256" y="1223772"/>
            <a:ext cx="3297737" cy="482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5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D639EE0E-6A01-45FA-9684-A5ACF24C53FA}"/>
              </a:ext>
            </a:extLst>
          </p:cNvPr>
          <p:cNvGrpSpPr/>
          <p:nvPr/>
        </p:nvGrpSpPr>
        <p:grpSpPr>
          <a:xfrm>
            <a:off x="4373588" y="3537794"/>
            <a:ext cx="3790024" cy="2756345"/>
            <a:chOff x="1969392" y="2244656"/>
            <a:chExt cx="3790024" cy="275634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DFD2531-D858-4AD9-AD77-8E9CA8FE5D99}"/>
                </a:ext>
              </a:extLst>
            </p:cNvPr>
            <p:cNvGrpSpPr/>
            <p:nvPr/>
          </p:nvGrpSpPr>
          <p:grpSpPr>
            <a:xfrm>
              <a:off x="1969393" y="2244656"/>
              <a:ext cx="3790023" cy="2520000"/>
              <a:chOff x="1453601" y="19324638"/>
              <a:chExt cx="9250698" cy="6383816"/>
            </a:xfrm>
          </p:grpSpPr>
          <p:pic>
            <p:nvPicPr>
              <p:cNvPr id="19" name="Image 14">
                <a:extLst>
                  <a:ext uri="{FF2B5EF4-FFF2-40B4-BE49-F238E27FC236}">
                    <a16:creationId xmlns:a16="http://schemas.microsoft.com/office/drawing/2014/main" id="{4631FBD8-D10C-4111-82B5-57634B0EF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601" y="19445289"/>
                <a:ext cx="8611149" cy="626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524BE25-EC34-43A1-AA01-294B2968E594}"/>
                  </a:ext>
                </a:extLst>
              </p:cNvPr>
              <p:cNvSpPr/>
              <p:nvPr/>
            </p:nvSpPr>
            <p:spPr bwMode="auto">
              <a:xfrm>
                <a:off x="8701923" y="19537097"/>
                <a:ext cx="2002376" cy="105163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vue de </a:t>
                </a:r>
              </a:p>
              <a:p>
                <a:pPr algn="ctr">
                  <a:defRPr/>
                </a:pP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Graphique 3144" descr="Caméra vidéo">
                <a:extLst>
                  <a:ext uri="{FF2B5EF4-FFF2-40B4-BE49-F238E27FC236}">
                    <a16:creationId xmlns:a16="http://schemas.microsoft.com/office/drawing/2014/main" id="{A5E78016-714B-4572-99DF-E52B9B11AF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404605" flipH="1">
                <a:off x="8088313" y="19365913"/>
                <a:ext cx="99695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450967-B4FE-4040-A8E5-730C562DC672}"/>
                </a:ext>
              </a:extLst>
            </p:cNvPr>
            <p:cNvSpPr/>
            <p:nvPr/>
          </p:nvSpPr>
          <p:spPr bwMode="auto">
            <a:xfrm>
              <a:off x="1969392" y="4777697"/>
              <a:ext cx="3527999" cy="22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1200" dirty="0">
                  <a:solidFill>
                    <a:schemeClr val="tx1"/>
                  </a:solidFill>
                </a:rPr>
                <a:t>Debry C. et al. 2014.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trachée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2B27A95-B26B-4BD1-BA4A-B443454474D8}"/>
              </a:ext>
            </a:extLst>
          </p:cNvPr>
          <p:cNvSpPr/>
          <p:nvPr/>
        </p:nvSpPr>
        <p:spPr bwMode="auto">
          <a:xfrm>
            <a:off x="8155068" y="3846090"/>
            <a:ext cx="3672905" cy="22186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Premier larynx artificiel - 2012: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C00000"/>
                </a:solidFill>
                <a:cs typeface="Arial" panose="020B0604020202020204" pitchFamily="34" charset="0"/>
              </a:rPr>
              <a:t>Mécanisme à clapets - </a:t>
            </a:r>
            <a:r>
              <a:rPr lang="fr-FR" sz="1600" b="1" dirty="0">
                <a:solidFill>
                  <a:srgbClr val="C00000"/>
                </a:solidFill>
                <a:cs typeface="Arial" panose="020B0604020202020204" pitchFamily="34" charset="0"/>
              </a:rPr>
              <a:t>passif</a:t>
            </a:r>
            <a:r>
              <a:rPr lang="fr-FR" sz="1600" dirty="0">
                <a:solidFill>
                  <a:srgbClr val="C00000"/>
                </a:solidFill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Implanté chez 6  patients,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Utilisation sous surveillance médicale,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C00000"/>
                </a:solidFill>
                <a:cs typeface="Arial" panose="020B0604020202020204" pitchFamily="34" charset="0"/>
              </a:rPr>
              <a:t>Manque d’étanchéité,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5EF9C3E-EDF4-4183-A983-139CF59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164F477E-8C44-4A63-B79E-6DE8A81B0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Restauration de la déglutition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9E42D522-B593-4ED4-9A9C-0AE11B527F21}"/>
              </a:ext>
            </a:extLst>
          </p:cNvPr>
          <p:cNvGrpSpPr/>
          <p:nvPr/>
        </p:nvGrpSpPr>
        <p:grpSpPr>
          <a:xfrm>
            <a:off x="6998264" y="4077322"/>
            <a:ext cx="1280869" cy="648932"/>
            <a:chOff x="6998264" y="4077322"/>
            <a:chExt cx="1280869" cy="64893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387B3-B029-457D-B6FF-373E77E5F540}"/>
                </a:ext>
              </a:extLst>
            </p:cNvPr>
            <p:cNvSpPr/>
            <p:nvPr/>
          </p:nvSpPr>
          <p:spPr>
            <a:xfrm>
              <a:off x="6998264" y="4077322"/>
              <a:ext cx="655889" cy="6489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AB0928B-52A7-4FCE-B353-7AEB091AA150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 flipV="1">
              <a:off x="7654153" y="4401788"/>
              <a:ext cx="624980" cy="12282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9643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60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7020D65-5616-401A-9B8A-E4138E36B4A5}"/>
              </a:ext>
            </a:extLst>
          </p:cNvPr>
          <p:cNvGrpSpPr/>
          <p:nvPr/>
        </p:nvGrpSpPr>
        <p:grpSpPr>
          <a:xfrm>
            <a:off x="2415030" y="1109473"/>
            <a:ext cx="7361940" cy="5261034"/>
            <a:chOff x="614774" y="1813619"/>
            <a:chExt cx="3500026" cy="276778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F92BD2C-2037-40A0-8F68-309ECB62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74" y="1813619"/>
              <a:ext cx="3500026" cy="2487967"/>
            </a:xfrm>
            <a:prstGeom prst="rect">
              <a:avLst/>
            </a:prstGeom>
            <a:ln w="19050">
              <a:solidFill>
                <a:srgbClr val="627274"/>
              </a:solidFill>
            </a:ln>
            <a:effectLst/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E4A6EFB-1C31-4D3E-BBFB-5BCD41FE008E}"/>
                </a:ext>
              </a:extLst>
            </p:cNvPr>
            <p:cNvSpPr txBox="1"/>
            <p:nvPr/>
          </p:nvSpPr>
          <p:spPr>
            <a:xfrm>
              <a:off x="614774" y="4304405"/>
              <a:ext cx="3500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Park D. et al.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0349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61</a:t>
            </a:fld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E6E6410E-9FC6-4098-B9AF-97C9B36C1F2F}"/>
              </a:ext>
            </a:extLst>
          </p:cNvPr>
          <p:cNvGrpSpPr/>
          <p:nvPr/>
        </p:nvGrpSpPr>
        <p:grpSpPr>
          <a:xfrm>
            <a:off x="1192231" y="1976053"/>
            <a:ext cx="4903769" cy="2707288"/>
            <a:chOff x="615156" y="1964502"/>
            <a:chExt cx="4903769" cy="2707288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8DA2F527-EB0F-4744-98C4-9EA9B6FC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673" y="1964502"/>
              <a:ext cx="3315843" cy="2707288"/>
            </a:xfrm>
            <a:prstGeom prst="rect">
              <a:avLst/>
            </a:prstGeom>
            <a:ln w="19050">
              <a:solidFill>
                <a:srgbClr val="627274">
                  <a:alpha val="0"/>
                </a:srgbClr>
              </a:solidFill>
            </a:ln>
            <a:effectLst/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48CD6FE-457E-4DB0-AA05-38B555D425C8}"/>
                </a:ext>
              </a:extLst>
            </p:cNvPr>
            <p:cNvSpPr txBox="1"/>
            <p:nvPr/>
          </p:nvSpPr>
          <p:spPr>
            <a:xfrm>
              <a:off x="4044249" y="2787376"/>
              <a:ext cx="118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</a:t>
              </a:r>
            </a:p>
            <a:p>
              <a:r>
                <a:rPr lang="fr-FR" sz="1400" dirty="0">
                  <a:solidFill>
                    <a:srgbClr val="16223A"/>
                  </a:solidFill>
                </a:rPr>
                <a:t>postérieur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E6DCB61F-770B-410D-962B-54A3126DEFC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3440493" y="2631761"/>
              <a:ext cx="603756" cy="139238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CD75469E-E680-4445-80D8-68D5D944C9D8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416197" y="2913713"/>
              <a:ext cx="628052" cy="13527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B684B5E-1AC8-4C6C-8033-A08DAE9BCEFC}"/>
                </a:ext>
              </a:extLst>
            </p:cNvPr>
            <p:cNvSpPr txBox="1"/>
            <p:nvPr/>
          </p:nvSpPr>
          <p:spPr>
            <a:xfrm>
              <a:off x="4044249" y="2477872"/>
              <a:ext cx="1186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C3F3288-EF8D-46C5-AF53-23880988D026}"/>
                </a:ext>
              </a:extLst>
            </p:cNvPr>
            <p:cNvSpPr txBox="1"/>
            <p:nvPr/>
          </p:nvSpPr>
          <p:spPr>
            <a:xfrm>
              <a:off x="4044249" y="3312323"/>
              <a:ext cx="12538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thyrohyoïdien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262B0C71-CAEA-4D4C-9D66-9241161083C8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3206750" y="3193185"/>
              <a:ext cx="837499" cy="27302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966FDF05-9A30-47E2-8B0C-03BE5A6B17A2}"/>
                </a:ext>
              </a:extLst>
            </p:cNvPr>
            <p:cNvSpPr txBox="1"/>
            <p:nvPr/>
          </p:nvSpPr>
          <p:spPr>
            <a:xfrm>
              <a:off x="4044249" y="3621826"/>
              <a:ext cx="147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sternothyroïdien</a:t>
              </a:r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72C7705B-6E96-4E0F-B1D7-299D90E6A7E8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3206750" y="3676650"/>
              <a:ext cx="837499" cy="9906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E8775FAB-8658-423D-9862-B7127B90A80B}"/>
                </a:ext>
              </a:extLst>
            </p:cNvPr>
            <p:cNvSpPr txBox="1"/>
            <p:nvPr/>
          </p:nvSpPr>
          <p:spPr>
            <a:xfrm>
              <a:off x="752025" y="3252396"/>
              <a:ext cx="147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omohyoïdien</a:t>
              </a:r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620A6915-DD3B-4175-885B-69870BC0D148}"/>
                </a:ext>
              </a:extLst>
            </p:cNvPr>
            <p:cNvCxnSpPr>
              <a:cxnSpLocks/>
            </p:cNvCxnSpPr>
            <p:nvPr/>
          </p:nvCxnSpPr>
          <p:spPr>
            <a:xfrm>
              <a:off x="1854472" y="3429000"/>
              <a:ext cx="796083" cy="59098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C67C3AF6-CDD9-496E-9177-D373F4AD30F5}"/>
                </a:ext>
              </a:extLst>
            </p:cNvPr>
            <p:cNvSpPr txBox="1"/>
            <p:nvPr/>
          </p:nvSpPr>
          <p:spPr>
            <a:xfrm>
              <a:off x="615156" y="3529111"/>
              <a:ext cx="1474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sternohyoïdien</a:t>
              </a:r>
            </a:p>
          </p:txBody>
        </p: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DD799426-D7EA-4C51-843D-3CD9D656BA73}"/>
                </a:ext>
              </a:extLst>
            </p:cNvPr>
            <p:cNvCxnSpPr>
              <a:cxnSpLocks/>
            </p:cNvCxnSpPr>
            <p:nvPr/>
          </p:nvCxnSpPr>
          <p:spPr>
            <a:xfrm>
              <a:off x="1844603" y="3699365"/>
              <a:ext cx="972746" cy="2080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02EFC20-3321-4794-8305-CA8663ED6B56}"/>
                </a:ext>
              </a:extLst>
            </p:cNvPr>
            <p:cNvSpPr txBox="1"/>
            <p:nvPr/>
          </p:nvSpPr>
          <p:spPr>
            <a:xfrm>
              <a:off x="991962" y="2850096"/>
              <a:ext cx="915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Os hyoïde</a:t>
              </a:r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6C7CB21B-046F-4CA7-BE63-69BB378711D1}"/>
                </a:ext>
              </a:extLst>
            </p:cNvPr>
            <p:cNvCxnSpPr>
              <a:cxnSpLocks/>
            </p:cNvCxnSpPr>
            <p:nvPr/>
          </p:nvCxnSpPr>
          <p:spPr>
            <a:xfrm>
              <a:off x="1862249" y="3032571"/>
              <a:ext cx="1000494" cy="5398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Image 2">
            <a:extLst>
              <a:ext uri="{FF2B5EF4-FFF2-40B4-BE49-F238E27FC236}">
                <a16:creationId xmlns:a16="http://schemas.microsoft.com/office/drawing/2014/main" id="{CDDB5B9A-FC3F-4D61-9C02-9BCE913B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34" y="1303676"/>
            <a:ext cx="3071659" cy="3920542"/>
          </a:xfrm>
          <a:prstGeom prst="rect">
            <a:avLst/>
          </a:prstGeom>
          <a:ln w="19050">
            <a:solidFill>
              <a:srgbClr val="62727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2727A253-DE57-4DE6-AAA2-72CCE8466029}"/>
              </a:ext>
            </a:extLst>
          </p:cNvPr>
          <p:cNvGrpSpPr/>
          <p:nvPr/>
        </p:nvGrpSpPr>
        <p:grpSpPr>
          <a:xfrm>
            <a:off x="6853333" y="1017042"/>
            <a:ext cx="3071660" cy="4487472"/>
            <a:chOff x="6853333" y="1017042"/>
            <a:chExt cx="3071660" cy="4487472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193CBE8-05E7-4EF5-87DC-4E2FE35DDB46}"/>
                </a:ext>
              </a:extLst>
            </p:cNvPr>
            <p:cNvSpPr txBox="1"/>
            <p:nvPr/>
          </p:nvSpPr>
          <p:spPr>
            <a:xfrm>
              <a:off x="6853334" y="5227515"/>
              <a:ext cx="3071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A. J. Thexton et al. 2012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9A2B25C-0D86-403A-80DC-CC2FCD56D635}"/>
                </a:ext>
              </a:extLst>
            </p:cNvPr>
            <p:cNvSpPr txBox="1"/>
            <p:nvPr/>
          </p:nvSpPr>
          <p:spPr>
            <a:xfrm>
              <a:off x="6853333" y="1017042"/>
              <a:ext cx="30716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EMG intramusculaire du cochon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585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62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1592A84-1884-428B-B20B-DC3521C87869}"/>
              </a:ext>
            </a:extLst>
          </p:cNvPr>
          <p:cNvGrpSpPr/>
          <p:nvPr/>
        </p:nvGrpSpPr>
        <p:grpSpPr>
          <a:xfrm>
            <a:off x="3693892" y="1910934"/>
            <a:ext cx="4235355" cy="3100883"/>
            <a:chOff x="6256117" y="1910934"/>
            <a:chExt cx="4235355" cy="3100883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0B5DB6D5-E38E-4409-ACD4-1CB1A2AA6DB0}"/>
                </a:ext>
              </a:extLst>
            </p:cNvPr>
            <p:cNvGrpSpPr/>
            <p:nvPr/>
          </p:nvGrpSpPr>
          <p:grpSpPr>
            <a:xfrm>
              <a:off x="6256117" y="1910934"/>
              <a:ext cx="4235355" cy="1593426"/>
              <a:chOff x="1035721" y="1198906"/>
              <a:chExt cx="4235355" cy="1593426"/>
            </a:xfrm>
          </p:grpSpPr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C657EC03-2B86-46B2-AF2F-B53F11D0F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7642" y="1434274"/>
                <a:ext cx="3455768" cy="1358058"/>
              </a:xfrm>
              <a:prstGeom prst="rect">
                <a:avLst/>
              </a:prstGeom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586A2EA-ABEC-4051-862B-1B0E0D937D31}"/>
                  </a:ext>
                </a:extLst>
              </p:cNvPr>
              <p:cNvSpPr txBox="1"/>
              <p:nvPr/>
            </p:nvSpPr>
            <p:spPr>
              <a:xfrm>
                <a:off x="2139794" y="1198906"/>
                <a:ext cx="212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Jonction neuro-musculaire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C43E7C3-0EE6-4ED1-B053-1536D4B46CF2}"/>
                  </a:ext>
                </a:extLst>
              </p:cNvPr>
              <p:cNvSpPr txBox="1"/>
              <p:nvPr/>
            </p:nvSpPr>
            <p:spPr>
              <a:xfrm>
                <a:off x="1035721" y="2091446"/>
                <a:ext cx="6992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muscle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82236AE-902A-4080-B14C-7E9ABEEFFD11}"/>
                  </a:ext>
                </a:extLst>
              </p:cNvPr>
              <p:cNvSpPr txBox="1"/>
              <p:nvPr/>
            </p:nvSpPr>
            <p:spPr>
              <a:xfrm>
                <a:off x="3739823" y="2468293"/>
                <a:ext cx="15312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Fibres musculaires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E36DE2A-68A5-44E5-8D56-8E898787A3F1}"/>
                  </a:ext>
                </a:extLst>
              </p:cNvPr>
              <p:cNvSpPr txBox="1"/>
              <p:nvPr/>
            </p:nvSpPr>
            <p:spPr>
              <a:xfrm>
                <a:off x="2077683" y="1543205"/>
                <a:ext cx="1537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Neurone moteur 1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8946852-6966-47E3-B8E0-C6017A12871E}"/>
                  </a:ext>
                </a:extLst>
              </p:cNvPr>
              <p:cNvSpPr txBox="1"/>
              <p:nvPr/>
            </p:nvSpPr>
            <p:spPr>
              <a:xfrm>
                <a:off x="1835980" y="1776071"/>
                <a:ext cx="15424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Neurone moteur 2</a:t>
                </a:r>
              </a:p>
            </p:txBody>
          </p: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7E9BC1D2-BC06-46EE-883C-ECDDA5B629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03986" y="1444418"/>
                <a:ext cx="162000" cy="3600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958B65EC-4AA4-42E2-BE61-591770381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261" y="1442038"/>
                <a:ext cx="172800" cy="639429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AF172D10-AA89-41EB-8B3C-419004E9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2076" y="2319157"/>
                <a:ext cx="288000" cy="1620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843352A9-2B17-4C8A-80C4-92BDC9A195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9250" y="2487318"/>
                <a:ext cx="617631" cy="1188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B53F4520-4A90-4F05-BDA8-11D874129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9944" y="2351723"/>
                <a:ext cx="234556" cy="257028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E9A0E107-85DC-459B-83AC-4A7E3A94DE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4500" y="2606471"/>
                <a:ext cx="208800" cy="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0CED709B-EB1E-4EA5-9B17-F380F7E9C19E}"/>
                </a:ext>
              </a:extLst>
            </p:cNvPr>
            <p:cNvGrpSpPr/>
            <p:nvPr/>
          </p:nvGrpSpPr>
          <p:grpSpPr>
            <a:xfrm>
              <a:off x="7444127" y="3788781"/>
              <a:ext cx="1474676" cy="1223036"/>
              <a:chOff x="2242781" y="3152953"/>
              <a:chExt cx="1474676" cy="1223036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737A3477-06B0-4F4B-8340-0B6AB014641F}"/>
                  </a:ext>
                </a:extLst>
              </p:cNvPr>
              <p:cNvSpPr txBox="1"/>
              <p:nvPr/>
            </p:nvSpPr>
            <p:spPr>
              <a:xfrm>
                <a:off x="2242781" y="4098990"/>
                <a:ext cx="14729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rgbClr val="16223A"/>
                    </a:solidFill>
                  </a:rPr>
                  <a:t>Konrad P. 2005.</a:t>
                </a:r>
              </a:p>
            </p:txBody>
          </p:sp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0CCD321A-7D5A-47FD-A949-D99A1D210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2781" y="3152953"/>
                <a:ext cx="1474676" cy="935129"/>
              </a:xfrm>
              <a:prstGeom prst="rect">
                <a:avLst/>
              </a:prstGeom>
            </p:spPr>
          </p:pic>
        </p:grpSp>
        <p:cxnSp>
          <p:nvCxnSpPr>
            <p:cNvPr id="29" name="Connecteur : en arc 28">
              <a:extLst>
                <a:ext uri="{FF2B5EF4-FFF2-40B4-BE49-F238E27FC236}">
                  <a16:creationId xmlns:a16="http://schemas.microsoft.com/office/drawing/2014/main" id="{46C131D3-EFBB-41A1-BF8B-A3913DDD41E5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rot="5400000">
              <a:off x="8938201" y="3468701"/>
              <a:ext cx="768248" cy="807043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452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63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8A8A8B2-2236-4861-B543-B7BA41C2F6F0}"/>
              </a:ext>
            </a:extLst>
          </p:cNvPr>
          <p:cNvGrpSpPr/>
          <p:nvPr/>
        </p:nvGrpSpPr>
        <p:grpSpPr>
          <a:xfrm>
            <a:off x="3824287" y="1343025"/>
            <a:ext cx="4543425" cy="4575176"/>
            <a:chOff x="3824287" y="1343025"/>
            <a:chExt cx="4543425" cy="457517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B2F00FEC-8C17-4BA4-8134-5EA793E3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4287" y="1343025"/>
              <a:ext cx="4543425" cy="4171950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17D4287-72E5-4230-AA09-53791B1E4A2D}"/>
                </a:ext>
              </a:extLst>
            </p:cNvPr>
            <p:cNvSpPr txBox="1"/>
            <p:nvPr/>
          </p:nvSpPr>
          <p:spPr>
            <a:xfrm>
              <a:off x="4343400" y="5643129"/>
              <a:ext cx="4024312" cy="275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D. Park et al.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870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64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862AB82-1AD4-497A-A3CE-2B59785F776D}"/>
              </a:ext>
            </a:extLst>
          </p:cNvPr>
          <p:cNvGrpSpPr/>
          <p:nvPr/>
        </p:nvGrpSpPr>
        <p:grpSpPr>
          <a:xfrm>
            <a:off x="4076700" y="1727426"/>
            <a:ext cx="4038599" cy="3403147"/>
            <a:chOff x="1518150" y="1958181"/>
            <a:chExt cx="4038599" cy="340314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AFF3055-23C5-46A2-A459-E023333E8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8150" y="1958181"/>
              <a:ext cx="4038599" cy="3119437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7F513CA-B665-4D4C-8FC5-471472234A20}"/>
                </a:ext>
              </a:extLst>
            </p:cNvPr>
            <p:cNvSpPr txBox="1"/>
            <p:nvPr/>
          </p:nvSpPr>
          <p:spPr>
            <a:xfrm>
              <a:off x="1518150" y="5084329"/>
              <a:ext cx="4038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A. Pal et al. 2003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736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5B903F-FECC-4583-8441-C8B1C32C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88" y="2083902"/>
            <a:ext cx="4228420" cy="30881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07B8A0-4ABF-4814-8A11-FA84ADB1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401" y="1973445"/>
            <a:ext cx="3626623" cy="336531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759E25DD-6E65-4867-93D1-D1729679329B}"/>
              </a:ext>
            </a:extLst>
          </p:cNvPr>
          <p:cNvSpPr txBox="1"/>
          <p:nvPr/>
        </p:nvSpPr>
        <p:spPr>
          <a:xfrm>
            <a:off x="3962400" y="5443551"/>
            <a:ext cx="4024312" cy="27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M. Hasegawa et al. 2018</a:t>
            </a:r>
          </a:p>
        </p:txBody>
      </p:sp>
    </p:spTree>
    <p:extLst>
      <p:ext uri="{BB962C8B-B14F-4D97-AF65-F5344CB8AC3E}">
        <p14:creationId xmlns:p14="http://schemas.microsoft.com/office/powerpoint/2010/main" val="3114184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66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77EDB1-6AB1-454E-A871-505BCBF4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280" y="1214037"/>
            <a:ext cx="6501978" cy="44299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ABC51DB-0208-45DC-97FE-00854B7F8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42" y="2367703"/>
            <a:ext cx="3529743" cy="212258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FA08E7C-80CA-4CDE-959D-10457BDC86CD}"/>
              </a:ext>
            </a:extLst>
          </p:cNvPr>
          <p:cNvSpPr txBox="1"/>
          <p:nvPr/>
        </p:nvSpPr>
        <p:spPr>
          <a:xfrm>
            <a:off x="7391946" y="5506420"/>
            <a:ext cx="4024312" cy="27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C. C. </a:t>
            </a:r>
            <a:r>
              <a:rPr lang="fr-FR" sz="1200" dirty="0" err="1">
                <a:solidFill>
                  <a:srgbClr val="16223A"/>
                </a:solidFill>
              </a:rPr>
              <a:t>Walczak</a:t>
            </a:r>
            <a:r>
              <a:rPr lang="fr-FR" sz="1200" dirty="0">
                <a:solidFill>
                  <a:srgbClr val="16223A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769117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67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6A15602-608A-4F8D-BA16-8FBA6F11D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26"/>
          <a:stretch/>
        </p:blipFill>
        <p:spPr>
          <a:xfrm>
            <a:off x="8780560" y="1492414"/>
            <a:ext cx="2810024" cy="420398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44BFAA7-C694-4EBF-B646-92FAA0DD3BA9}"/>
              </a:ext>
            </a:extLst>
          </p:cNvPr>
          <p:cNvGrpSpPr/>
          <p:nvPr/>
        </p:nvGrpSpPr>
        <p:grpSpPr>
          <a:xfrm>
            <a:off x="4955276" y="1076401"/>
            <a:ext cx="3321430" cy="5055462"/>
            <a:chOff x="5301897" y="997269"/>
            <a:chExt cx="3321430" cy="5055462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F28B26F-F4D8-434E-91FC-0A7502A688B0}"/>
                </a:ext>
              </a:extLst>
            </p:cNvPr>
            <p:cNvGrpSpPr/>
            <p:nvPr/>
          </p:nvGrpSpPr>
          <p:grpSpPr>
            <a:xfrm>
              <a:off x="5301897" y="997269"/>
              <a:ext cx="3321430" cy="4733925"/>
              <a:chOff x="7182575" y="900802"/>
              <a:chExt cx="3673861" cy="5249008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8D983AE7-EABB-4C65-ADEC-0C1FEB6BA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2575" y="3574052"/>
                <a:ext cx="3673861" cy="2447006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15D291F6-2B17-421E-900F-D1FA9D91E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2575" y="1001067"/>
                <a:ext cx="3673861" cy="2447006"/>
              </a:xfrm>
              <a:prstGeom prst="rect">
                <a:avLst/>
              </a:prstGeom>
            </p:spPr>
          </p:pic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584FD5C6-2EC3-432F-A529-484EE5D69899}"/>
                  </a:ext>
                </a:extLst>
              </p:cNvPr>
              <p:cNvSpPr/>
              <p:nvPr/>
            </p:nvSpPr>
            <p:spPr>
              <a:xfrm>
                <a:off x="7909934" y="900802"/>
                <a:ext cx="441154" cy="5249008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  <a:alpha val="0"/>
                </a:schemeClr>
              </a:solidFill>
              <a:ln w="158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94B02BD-2282-4F35-B516-C62BBFABEF84}"/>
                </a:ext>
              </a:extLst>
            </p:cNvPr>
            <p:cNvSpPr txBox="1"/>
            <p:nvPr/>
          </p:nvSpPr>
          <p:spPr>
            <a:xfrm>
              <a:off x="5700008" y="5777659"/>
              <a:ext cx="2810024" cy="275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D. </a:t>
              </a:r>
              <a:r>
                <a:rPr lang="fr-FR" sz="1200" dirty="0" err="1">
                  <a:solidFill>
                    <a:srgbClr val="16223A"/>
                  </a:solidFill>
                </a:rPr>
                <a:t>Lippert</a:t>
              </a:r>
              <a:r>
                <a:rPr lang="fr-FR" sz="1200" dirty="0">
                  <a:solidFill>
                    <a:srgbClr val="16223A"/>
                  </a:solidFill>
                </a:rPr>
                <a:t> et al. 2016.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D6C74B4-77B8-4FBF-9342-9B9716D620A6}"/>
              </a:ext>
            </a:extLst>
          </p:cNvPr>
          <p:cNvGrpSpPr/>
          <p:nvPr/>
        </p:nvGrpSpPr>
        <p:grpSpPr>
          <a:xfrm>
            <a:off x="720456" y="1400447"/>
            <a:ext cx="3730967" cy="4387914"/>
            <a:chOff x="957845" y="1279864"/>
            <a:chExt cx="3730967" cy="438791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929ED02-6985-46BB-BAAD-99B265DA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845" y="1279864"/>
              <a:ext cx="3730967" cy="4129823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CEAE3CC-C578-400F-8A58-11D840D28709}"/>
                </a:ext>
              </a:extLst>
            </p:cNvPr>
            <p:cNvSpPr txBox="1"/>
            <p:nvPr/>
          </p:nvSpPr>
          <p:spPr>
            <a:xfrm>
              <a:off x="1143000" y="5392706"/>
              <a:ext cx="3481754" cy="275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D. </a:t>
              </a:r>
              <a:r>
                <a:rPr lang="fr-FR" sz="1200" dirty="0" err="1">
                  <a:solidFill>
                    <a:srgbClr val="16223A"/>
                  </a:solidFill>
                </a:rPr>
                <a:t>Lippert</a:t>
              </a:r>
              <a:r>
                <a:rPr lang="fr-FR" sz="1200" dirty="0">
                  <a:solidFill>
                    <a:srgbClr val="16223A"/>
                  </a:solidFill>
                </a:rPr>
                <a:t> et al. 2016.</a:t>
              </a: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0E5BCDB-2BEC-4597-A3D0-E92DEDDB6B4F}"/>
              </a:ext>
            </a:extLst>
          </p:cNvPr>
          <p:cNvSpPr/>
          <p:nvPr/>
        </p:nvSpPr>
        <p:spPr>
          <a:xfrm>
            <a:off x="6100864" y="1076400"/>
            <a:ext cx="398834" cy="4733925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762BBB8-8054-4FC1-AB99-FBA1C5D7E266}"/>
              </a:ext>
            </a:extLst>
          </p:cNvPr>
          <p:cNvSpPr/>
          <p:nvPr/>
        </p:nvSpPr>
        <p:spPr>
          <a:xfrm>
            <a:off x="9653588" y="3409544"/>
            <a:ext cx="1665051" cy="972000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735C992-6544-4BF8-969A-73D364566907}"/>
              </a:ext>
            </a:extLst>
          </p:cNvPr>
          <p:cNvSpPr/>
          <p:nvPr/>
        </p:nvSpPr>
        <p:spPr>
          <a:xfrm>
            <a:off x="9653588" y="2422188"/>
            <a:ext cx="1665051" cy="488462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57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Soutenance de Thèse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68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2CA2F87-7461-493F-A0FB-3F1242355C38}"/>
              </a:ext>
            </a:extLst>
          </p:cNvPr>
          <p:cNvGrpSpPr/>
          <p:nvPr/>
        </p:nvGrpSpPr>
        <p:grpSpPr>
          <a:xfrm>
            <a:off x="6587935" y="1559651"/>
            <a:ext cx="3383811" cy="3883287"/>
            <a:chOff x="6412089" y="2306997"/>
            <a:chExt cx="3383811" cy="388328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E8D652AC-8DBC-4D64-B414-7D8102840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" t="44054" r="73420" b="1"/>
            <a:stretch/>
          </p:blipFill>
          <p:spPr>
            <a:xfrm>
              <a:off x="6412089" y="2306997"/>
              <a:ext cx="3383811" cy="35746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3781990-F5A0-4919-9524-DBA77F6A4D45}"/>
                </a:ext>
              </a:extLst>
            </p:cNvPr>
            <p:cNvSpPr txBox="1"/>
            <p:nvPr/>
          </p:nvSpPr>
          <p:spPr>
            <a:xfrm>
              <a:off x="6491990" y="5882507"/>
              <a:ext cx="3303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Pharynx: coupe sagittale</a:t>
              </a:r>
              <a:endParaRPr lang="en-GB" sz="1400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33DCF3-8DF6-4E56-881E-EAF3D51C9D7C}"/>
              </a:ext>
            </a:extLst>
          </p:cNvPr>
          <p:cNvGrpSpPr/>
          <p:nvPr/>
        </p:nvGrpSpPr>
        <p:grpSpPr>
          <a:xfrm>
            <a:off x="3092614" y="1559651"/>
            <a:ext cx="3007690" cy="3883287"/>
            <a:chOff x="2916768" y="2306997"/>
            <a:chExt cx="3007690" cy="388328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39428F8-C043-4626-8854-C32C30880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6768" y="2306997"/>
              <a:ext cx="3007690" cy="35746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869994C-F592-41D0-98A2-EC5458C5BD92}"/>
                </a:ext>
              </a:extLst>
            </p:cNvPr>
            <p:cNvSpPr txBox="1"/>
            <p:nvPr/>
          </p:nvSpPr>
          <p:spPr>
            <a:xfrm>
              <a:off x="2916768" y="5882507"/>
              <a:ext cx="3007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Pharynx: vue postérieure</a:t>
              </a:r>
              <a:endParaRPr lang="en-GB" sz="1400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930F3E4-C553-4CCF-B1B9-C7CA390E5C13}"/>
              </a:ext>
            </a:extLst>
          </p:cNvPr>
          <p:cNvGrpSpPr/>
          <p:nvPr/>
        </p:nvGrpSpPr>
        <p:grpSpPr>
          <a:xfrm>
            <a:off x="4287563" y="3453160"/>
            <a:ext cx="594932" cy="417666"/>
            <a:chOff x="4111717" y="4200506"/>
            <a:chExt cx="594932" cy="41766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B0E5D30-E4C3-495D-B836-5EAFEC2C05FE}"/>
                </a:ext>
              </a:extLst>
            </p:cNvPr>
            <p:cNvSpPr/>
            <p:nvPr/>
          </p:nvSpPr>
          <p:spPr>
            <a:xfrm rot="20933321">
              <a:off x="4111717" y="4204155"/>
              <a:ext cx="167329" cy="414017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ED0358-DF96-4FCE-B100-42BFB7C62E93}"/>
                </a:ext>
              </a:extLst>
            </p:cNvPr>
            <p:cNvSpPr/>
            <p:nvPr/>
          </p:nvSpPr>
          <p:spPr>
            <a:xfrm rot="667807">
              <a:off x="4539320" y="4200506"/>
              <a:ext cx="167329" cy="414017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B2C6F31-D0F6-469D-8750-8B90A73DCF4D}"/>
              </a:ext>
            </a:extLst>
          </p:cNvPr>
          <p:cNvGrpSpPr/>
          <p:nvPr/>
        </p:nvGrpSpPr>
        <p:grpSpPr>
          <a:xfrm>
            <a:off x="2664256" y="3566361"/>
            <a:ext cx="1689367" cy="307777"/>
            <a:chOff x="2488410" y="4313707"/>
            <a:chExt cx="1689367" cy="307777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B8185A3-D3A5-4216-A445-F02E1BF88F77}"/>
                </a:ext>
              </a:extLst>
            </p:cNvPr>
            <p:cNvSpPr txBox="1"/>
            <p:nvPr/>
          </p:nvSpPr>
          <p:spPr>
            <a:xfrm>
              <a:off x="2488410" y="4313707"/>
              <a:ext cx="12923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Sinus piriforme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1B8E83F2-EE40-4C2B-B186-FB0A74D0F0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777" y="4470723"/>
              <a:ext cx="450000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72D7BC65-6E13-4B5D-AE4A-0E33D3F8EC3D}"/>
              </a:ext>
            </a:extLst>
          </p:cNvPr>
          <p:cNvGrpSpPr/>
          <p:nvPr/>
        </p:nvGrpSpPr>
        <p:grpSpPr>
          <a:xfrm>
            <a:off x="4596460" y="2961430"/>
            <a:ext cx="3275586" cy="708792"/>
            <a:chOff x="4420614" y="3708776"/>
            <a:chExt cx="3275586" cy="70879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E8D7A938-7755-4DFE-934D-94B52979DC73}"/>
                </a:ext>
              </a:extLst>
            </p:cNvPr>
            <p:cNvSpPr txBox="1"/>
            <p:nvPr/>
          </p:nvSpPr>
          <p:spPr>
            <a:xfrm>
              <a:off x="5520160" y="3708776"/>
              <a:ext cx="83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épiglotte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95FC4E94-F767-41A5-BDE8-FCB522A7E480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 flipV="1">
              <a:off x="6359172" y="3862665"/>
              <a:ext cx="1337028" cy="55490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BBDE61C4-C321-4389-810C-81402A8E46B2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4420614" y="3862665"/>
              <a:ext cx="1099546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0EF61E7-7768-4F01-A25D-62DC78C47950}"/>
              </a:ext>
            </a:extLst>
          </p:cNvPr>
          <p:cNvGrpSpPr/>
          <p:nvPr/>
        </p:nvGrpSpPr>
        <p:grpSpPr>
          <a:xfrm>
            <a:off x="4716424" y="4468648"/>
            <a:ext cx="2949398" cy="307777"/>
            <a:chOff x="4540578" y="5215994"/>
            <a:chExt cx="2949398" cy="307777"/>
          </a:xfrm>
        </p:grpSpPr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FEFB9496-0553-4F53-9637-24D3F16173C3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4540578" y="5369883"/>
              <a:ext cx="1015606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353952D-BC4D-49CA-8617-32934FBEB362}"/>
                </a:ext>
              </a:extLst>
            </p:cNvPr>
            <p:cNvSpPr txBox="1"/>
            <p:nvPr/>
          </p:nvSpPr>
          <p:spPr>
            <a:xfrm>
              <a:off x="5556184" y="5215994"/>
              <a:ext cx="7404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B70A14F2-A12A-4C59-8F31-C8A1B3F40DF9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 flipH="1">
              <a:off x="6296644" y="5363433"/>
              <a:ext cx="1193332" cy="645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ED494F4-8285-4CCB-9FC0-016FE9F20DB7}"/>
              </a:ext>
            </a:extLst>
          </p:cNvPr>
          <p:cNvGrpSpPr/>
          <p:nvPr/>
        </p:nvGrpSpPr>
        <p:grpSpPr>
          <a:xfrm>
            <a:off x="4726585" y="4737887"/>
            <a:ext cx="2553190" cy="307777"/>
            <a:chOff x="4550739" y="5485233"/>
            <a:chExt cx="2553190" cy="307777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507E622-D808-4881-9956-1228B755FF23}"/>
                </a:ext>
              </a:extLst>
            </p:cNvPr>
            <p:cNvSpPr txBox="1"/>
            <p:nvPr/>
          </p:nvSpPr>
          <p:spPr>
            <a:xfrm>
              <a:off x="5450899" y="5485233"/>
              <a:ext cx="951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œsophage</a:t>
              </a: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DFD7806-1020-407B-BD77-8DEDE1E44AAB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550739" y="5639122"/>
              <a:ext cx="900160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5C73997-8A4A-4EC5-8403-079C63FBC205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6401929" y="5614274"/>
              <a:ext cx="702000" cy="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AA62703-D217-46D2-9B6B-E89C01E86E9B}"/>
              </a:ext>
            </a:extLst>
          </p:cNvPr>
          <p:cNvGrpSpPr/>
          <p:nvPr/>
        </p:nvGrpSpPr>
        <p:grpSpPr>
          <a:xfrm>
            <a:off x="4760277" y="2661579"/>
            <a:ext cx="3519564" cy="307777"/>
            <a:chOff x="4584431" y="3408925"/>
            <a:chExt cx="3519564" cy="307777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1706031E-1FF7-4491-9D98-6580BBC5B8F0}"/>
                </a:ext>
              </a:extLst>
            </p:cNvPr>
            <p:cNvSpPr txBox="1"/>
            <p:nvPr/>
          </p:nvSpPr>
          <p:spPr>
            <a:xfrm>
              <a:off x="5421409" y="3408925"/>
              <a:ext cx="10258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cavité orale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48987F0A-7CD1-440A-930F-A9A904AF4B2A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4584431" y="3562814"/>
              <a:ext cx="836978" cy="312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5E441693-DD19-46FF-AB73-CB75B8DAF541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>
              <a:off x="6447267" y="3488774"/>
              <a:ext cx="1656728" cy="74040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55394E2A-EEBE-4401-9783-481E0473A2E5}"/>
              </a:ext>
            </a:extLst>
          </p:cNvPr>
          <p:cNvGrpSpPr/>
          <p:nvPr/>
        </p:nvGrpSpPr>
        <p:grpSpPr>
          <a:xfrm>
            <a:off x="4686940" y="2233588"/>
            <a:ext cx="3307938" cy="307777"/>
            <a:chOff x="4511094" y="2980934"/>
            <a:chExt cx="3307938" cy="307777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76E17F2D-55AD-45C9-80AC-7432DAEC5510}"/>
                </a:ext>
              </a:extLst>
            </p:cNvPr>
            <p:cNvSpPr txBox="1"/>
            <p:nvPr/>
          </p:nvSpPr>
          <p:spPr>
            <a:xfrm>
              <a:off x="5367900" y="2980934"/>
              <a:ext cx="11240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cavité nasale</a:t>
              </a:r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1B3DFCA6-37CC-4D12-8423-AA1639CC4D24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>
              <a:off x="4511094" y="3134823"/>
              <a:ext cx="856806" cy="713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AB580FD4-5E2C-452E-9A8C-BEF29E0D5D11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>
              <a:off x="6491990" y="3134822"/>
              <a:ext cx="1327042" cy="1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9A93919-FB8D-4EF0-ABC7-90A0EC45BFDD}"/>
              </a:ext>
            </a:extLst>
          </p:cNvPr>
          <p:cNvGrpSpPr/>
          <p:nvPr/>
        </p:nvGrpSpPr>
        <p:grpSpPr>
          <a:xfrm>
            <a:off x="4919303" y="3655586"/>
            <a:ext cx="2420503" cy="738664"/>
            <a:chOff x="4766581" y="5354000"/>
            <a:chExt cx="2420503" cy="738664"/>
          </a:xfrm>
        </p:grpSpPr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B908954-9D31-4508-B2EA-18E194131CEC}"/>
                </a:ext>
              </a:extLst>
            </p:cNvPr>
            <p:cNvCxnSpPr>
              <a:cxnSpLocks/>
              <a:stCxn id="46" idx="1"/>
              <a:endCxn id="48" idx="6"/>
            </p:cNvCxnSpPr>
            <p:nvPr/>
          </p:nvCxnSpPr>
          <p:spPr>
            <a:xfrm flipH="1">
              <a:off x="4766581" y="5723332"/>
              <a:ext cx="588906" cy="205304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E9F7765F-76A5-4320-8C3B-DC20EE954366}"/>
                </a:ext>
              </a:extLst>
            </p:cNvPr>
            <p:cNvSpPr txBox="1"/>
            <p:nvPr/>
          </p:nvSpPr>
          <p:spPr>
            <a:xfrm>
              <a:off x="5355487" y="5354000"/>
              <a:ext cx="11288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Sphincter </a:t>
              </a:r>
            </a:p>
            <a:p>
              <a:pPr algn="ctr"/>
              <a:r>
                <a:rPr lang="fr-FR" sz="1400" dirty="0"/>
                <a:t>œsophagien </a:t>
              </a:r>
            </a:p>
            <a:p>
              <a:pPr algn="ctr"/>
              <a:r>
                <a:rPr lang="fr-FR" sz="1400" dirty="0"/>
                <a:t>supérieur</a:t>
              </a:r>
              <a:endParaRPr lang="fr-FR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A7F0B4E1-CD79-4241-8735-06A3761C00BE}"/>
                </a:ext>
              </a:extLst>
            </p:cNvPr>
            <p:cNvCxnSpPr>
              <a:cxnSpLocks/>
              <a:stCxn id="52" idx="1"/>
              <a:endCxn id="46" idx="3"/>
            </p:cNvCxnSpPr>
            <p:nvPr/>
          </p:nvCxnSpPr>
          <p:spPr>
            <a:xfrm flipH="1" flipV="1">
              <a:off x="6484322" y="5723332"/>
              <a:ext cx="702762" cy="23638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e 47">
            <a:extLst>
              <a:ext uri="{FF2B5EF4-FFF2-40B4-BE49-F238E27FC236}">
                <a16:creationId xmlns:a16="http://schemas.microsoft.com/office/drawing/2014/main" id="{7E4A8B1E-E855-422B-9459-8B763274041F}"/>
              </a:ext>
            </a:extLst>
          </p:cNvPr>
          <p:cNvSpPr/>
          <p:nvPr/>
        </p:nvSpPr>
        <p:spPr>
          <a:xfrm>
            <a:off x="4235303" y="4158222"/>
            <a:ext cx="684000" cy="144000"/>
          </a:xfrm>
          <a:prstGeom prst="ellipse">
            <a:avLst/>
          </a:prstGeom>
          <a:solidFill>
            <a:schemeClr val="tx2">
              <a:lumMod val="50000"/>
              <a:lumOff val="50000"/>
              <a:alpha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57F05D7-A3EF-496A-A7E2-5D2B69425BA0}"/>
              </a:ext>
            </a:extLst>
          </p:cNvPr>
          <p:cNvGrpSpPr/>
          <p:nvPr/>
        </p:nvGrpSpPr>
        <p:grpSpPr>
          <a:xfrm>
            <a:off x="4252530" y="2858607"/>
            <a:ext cx="662791" cy="1361440"/>
            <a:chOff x="4076684" y="3605953"/>
            <a:chExt cx="662791" cy="1361440"/>
          </a:xfrm>
        </p:grpSpPr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A65B427C-D8CB-4E04-9CC2-CE2E57B65DF0}"/>
                </a:ext>
              </a:extLst>
            </p:cNvPr>
            <p:cNvSpPr/>
            <p:nvPr/>
          </p:nvSpPr>
          <p:spPr>
            <a:xfrm>
              <a:off x="4440539" y="3605953"/>
              <a:ext cx="298936" cy="1358900"/>
            </a:xfrm>
            <a:custGeom>
              <a:avLst/>
              <a:gdLst>
                <a:gd name="connsiteX0" fmla="*/ 96520 w 298936"/>
                <a:gd name="connsiteY0" fmla="*/ 0 h 1358900"/>
                <a:gd name="connsiteX1" fmla="*/ 193040 w 298936"/>
                <a:gd name="connsiteY1" fmla="*/ 78740 h 1358900"/>
                <a:gd name="connsiteX2" fmla="*/ 276860 w 298936"/>
                <a:gd name="connsiteY2" fmla="*/ 198120 h 1358900"/>
                <a:gd name="connsiteX3" fmla="*/ 281940 w 298936"/>
                <a:gd name="connsiteY3" fmla="*/ 535940 h 1358900"/>
                <a:gd name="connsiteX4" fmla="*/ 76200 w 298936"/>
                <a:gd name="connsiteY4" fmla="*/ 1028700 h 1358900"/>
                <a:gd name="connsiteX5" fmla="*/ 0 w 298936"/>
                <a:gd name="connsiteY5" fmla="*/ 135890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936" h="1358900">
                  <a:moveTo>
                    <a:pt x="96520" y="0"/>
                  </a:moveTo>
                  <a:cubicBezTo>
                    <a:pt x="129751" y="22860"/>
                    <a:pt x="162983" y="45720"/>
                    <a:pt x="193040" y="78740"/>
                  </a:cubicBezTo>
                  <a:cubicBezTo>
                    <a:pt x="223097" y="111760"/>
                    <a:pt x="262043" y="121920"/>
                    <a:pt x="276860" y="198120"/>
                  </a:cubicBezTo>
                  <a:cubicBezTo>
                    <a:pt x="291677" y="274320"/>
                    <a:pt x="315383" y="397510"/>
                    <a:pt x="281940" y="535940"/>
                  </a:cubicBezTo>
                  <a:cubicBezTo>
                    <a:pt x="248497" y="674370"/>
                    <a:pt x="123190" y="891540"/>
                    <a:pt x="76200" y="1028700"/>
                  </a:cubicBezTo>
                  <a:cubicBezTo>
                    <a:pt x="29210" y="1165860"/>
                    <a:pt x="14605" y="1262380"/>
                    <a:pt x="0" y="1358900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1479A633-F79B-46D5-83BC-C0159631E831}"/>
                </a:ext>
              </a:extLst>
            </p:cNvPr>
            <p:cNvSpPr/>
            <p:nvPr/>
          </p:nvSpPr>
          <p:spPr>
            <a:xfrm flipH="1">
              <a:off x="4076684" y="3608493"/>
              <a:ext cx="298800" cy="1358900"/>
            </a:xfrm>
            <a:custGeom>
              <a:avLst/>
              <a:gdLst>
                <a:gd name="connsiteX0" fmla="*/ 96520 w 298936"/>
                <a:gd name="connsiteY0" fmla="*/ 0 h 1358900"/>
                <a:gd name="connsiteX1" fmla="*/ 193040 w 298936"/>
                <a:gd name="connsiteY1" fmla="*/ 78740 h 1358900"/>
                <a:gd name="connsiteX2" fmla="*/ 276860 w 298936"/>
                <a:gd name="connsiteY2" fmla="*/ 198120 h 1358900"/>
                <a:gd name="connsiteX3" fmla="*/ 281940 w 298936"/>
                <a:gd name="connsiteY3" fmla="*/ 535940 h 1358900"/>
                <a:gd name="connsiteX4" fmla="*/ 76200 w 298936"/>
                <a:gd name="connsiteY4" fmla="*/ 1028700 h 1358900"/>
                <a:gd name="connsiteX5" fmla="*/ 0 w 298936"/>
                <a:gd name="connsiteY5" fmla="*/ 135890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936" h="1358900">
                  <a:moveTo>
                    <a:pt x="96520" y="0"/>
                  </a:moveTo>
                  <a:cubicBezTo>
                    <a:pt x="129751" y="22860"/>
                    <a:pt x="162983" y="45720"/>
                    <a:pt x="193040" y="78740"/>
                  </a:cubicBezTo>
                  <a:cubicBezTo>
                    <a:pt x="223097" y="111760"/>
                    <a:pt x="262043" y="121920"/>
                    <a:pt x="276860" y="198120"/>
                  </a:cubicBezTo>
                  <a:cubicBezTo>
                    <a:pt x="291677" y="274320"/>
                    <a:pt x="315383" y="397510"/>
                    <a:pt x="281940" y="535940"/>
                  </a:cubicBezTo>
                  <a:cubicBezTo>
                    <a:pt x="248497" y="674370"/>
                    <a:pt x="123190" y="891540"/>
                    <a:pt x="76200" y="1028700"/>
                  </a:cubicBezTo>
                  <a:cubicBezTo>
                    <a:pt x="29210" y="1165860"/>
                    <a:pt x="14605" y="1262380"/>
                    <a:pt x="0" y="1358900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Ellipse 51">
            <a:extLst>
              <a:ext uri="{FF2B5EF4-FFF2-40B4-BE49-F238E27FC236}">
                <a16:creationId xmlns:a16="http://schemas.microsoft.com/office/drawing/2014/main" id="{1D95CFEB-9DC7-4F68-B0EB-59DE9FC03060}"/>
              </a:ext>
            </a:extLst>
          </p:cNvPr>
          <p:cNvSpPr/>
          <p:nvPr/>
        </p:nvSpPr>
        <p:spPr>
          <a:xfrm>
            <a:off x="7292357" y="4240215"/>
            <a:ext cx="324000" cy="144000"/>
          </a:xfrm>
          <a:prstGeom prst="ellipse">
            <a:avLst/>
          </a:prstGeom>
          <a:solidFill>
            <a:schemeClr val="tx2">
              <a:lumMod val="50000"/>
              <a:lumOff val="50000"/>
              <a:alpha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7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806267-81C2-40C5-863A-FE6E57FA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CC772C-7033-4725-9C3F-631DDF22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E66DFA-B018-4C77-A44A-30B6201A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186083-ECF8-44AE-AD98-5D3D6833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39" y="2137405"/>
            <a:ext cx="3879261" cy="25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6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trachée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D38DDF1-1E9C-413C-98E3-51AC80A37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81" y="3651756"/>
            <a:ext cx="2498055" cy="246213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9897DFA-A67C-4EA3-ADBD-982FF72BFE94}"/>
              </a:ext>
            </a:extLst>
          </p:cNvPr>
          <p:cNvGrpSpPr/>
          <p:nvPr/>
        </p:nvGrpSpPr>
        <p:grpSpPr>
          <a:xfrm>
            <a:off x="192106" y="3990200"/>
            <a:ext cx="4662989" cy="2157133"/>
            <a:chOff x="192106" y="4190225"/>
            <a:chExt cx="4662989" cy="215713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CEA72393-ADFE-4CD9-900A-67987BC7E40C}"/>
                </a:ext>
              </a:extLst>
            </p:cNvPr>
            <p:cNvGrpSpPr/>
            <p:nvPr/>
          </p:nvGrpSpPr>
          <p:grpSpPr>
            <a:xfrm>
              <a:off x="192106" y="4870443"/>
              <a:ext cx="4662989" cy="1130572"/>
              <a:chOff x="6228756" y="4780240"/>
              <a:chExt cx="5509118" cy="1130572"/>
            </a:xfrm>
          </p:grpSpPr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4EBFE248-4ACC-4417-AA53-29AFDF081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7AB20DBF-CC89-4AE5-8C6D-76969AFA2397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588EBFB-6B19-4D2D-9813-EC567BD4A71B}"/>
                </a:ext>
              </a:extLst>
            </p:cNvPr>
            <p:cNvSpPr/>
            <p:nvPr/>
          </p:nvSpPr>
          <p:spPr>
            <a:xfrm>
              <a:off x="2043114" y="495800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8687E0C-6FD8-4BFC-B9EA-693C2206D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7897" y="500327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7490518-07AB-499C-8327-C9E44C5AA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803" y="500327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A77D15A-DB0F-445D-A1FD-E2497099C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3073" y="500327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7B1A27EF-0282-442A-AE41-7C9CBDA3C709}"/>
                </a:ext>
              </a:extLst>
            </p:cNvPr>
            <p:cNvSpPr/>
            <p:nvPr/>
          </p:nvSpPr>
          <p:spPr>
            <a:xfrm>
              <a:off x="325222" y="419436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Début de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0" name="Connecteur : en arc 39">
              <a:extLst>
                <a:ext uri="{FF2B5EF4-FFF2-40B4-BE49-F238E27FC236}">
                  <a16:creationId xmlns:a16="http://schemas.microsoft.com/office/drawing/2014/main" id="{86B26220-CE91-4986-806B-C93AEEF3D274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16200000" flipH="1">
              <a:off x="1396121" y="4242114"/>
              <a:ext cx="572569" cy="1400800"/>
            </a:xfrm>
            <a:prstGeom prst="curvedConnector2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38504849-4846-4D08-8A10-875D3730CB95}"/>
                </a:ext>
              </a:extLst>
            </p:cNvPr>
            <p:cNvSpPr/>
            <p:nvPr/>
          </p:nvSpPr>
          <p:spPr>
            <a:xfrm>
              <a:off x="1735126" y="419022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Temps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disponible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E5B4B149-1CD8-4A44-BB24-6BC69698A7F0}"/>
                </a:ext>
              </a:extLst>
            </p:cNvPr>
            <p:cNvSpPr/>
            <p:nvPr/>
          </p:nvSpPr>
          <p:spPr>
            <a:xfrm>
              <a:off x="2982394" y="419487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Prédisposition à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la déglutition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3" name="Connecteur : en arc 42">
              <a:extLst>
                <a:ext uri="{FF2B5EF4-FFF2-40B4-BE49-F238E27FC236}">
                  <a16:creationId xmlns:a16="http://schemas.microsoft.com/office/drawing/2014/main" id="{4079CADD-4B6A-4B64-A2F2-9B9636493B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2863" y="4718355"/>
              <a:ext cx="506846" cy="400594"/>
            </a:xfrm>
            <a:prstGeom prst="curvedConnector3">
              <a:avLst>
                <a:gd name="adj1" fmla="val 100740"/>
              </a:avLst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06799383-4076-41BB-AAA1-C7C51A90DC97}"/>
                </a:ext>
              </a:extLst>
            </p:cNvPr>
            <p:cNvSpPr txBox="1"/>
            <p:nvPr/>
          </p:nvSpPr>
          <p:spPr>
            <a:xfrm>
              <a:off x="2396316" y="5947248"/>
              <a:ext cx="1212695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300" dirty="0">
                  <a:solidFill>
                    <a:srgbClr val="C00000"/>
                  </a:solidFill>
                </a:rPr>
                <a:t>Limite</a:t>
              </a:r>
            </a:p>
            <a:p>
              <a:pPr algn="ctr"/>
              <a:r>
                <a:rPr lang="fr-FR" sz="1300" dirty="0">
                  <a:solidFill>
                    <a:srgbClr val="C00000"/>
                  </a:solidFill>
                </a:rPr>
                <a:t>de détection</a:t>
              </a:r>
              <a:endParaRPr lang="en-GB" sz="1300" dirty="0">
                <a:solidFill>
                  <a:srgbClr val="C00000"/>
                </a:solidFill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20DC321E-4A9B-47E3-8FD9-751F769F465E}"/>
                </a:ext>
              </a:extLst>
            </p:cNvPr>
            <p:cNvSpPr txBox="1"/>
            <p:nvPr/>
          </p:nvSpPr>
          <p:spPr>
            <a:xfrm>
              <a:off x="1754772" y="5926698"/>
              <a:ext cx="6737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début</a:t>
              </a:r>
              <a:endParaRPr lang="en-GB" sz="1600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C3F2C9B-D301-465D-890E-F52D28F4D6BD}"/>
                </a:ext>
              </a:extLst>
            </p:cNvPr>
            <p:cNvSpPr txBox="1"/>
            <p:nvPr/>
          </p:nvSpPr>
          <p:spPr>
            <a:xfrm>
              <a:off x="3505453" y="5926698"/>
              <a:ext cx="4529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fin</a:t>
              </a:r>
              <a:endParaRPr lang="en-GB" sz="1600" dirty="0"/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A0D750B5-F688-4374-B476-24E4955D0AE8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2310591" y="4660373"/>
              <a:ext cx="345482" cy="431440"/>
            </a:xfrm>
            <a:prstGeom prst="straightConnector1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4603B44-B62B-49E4-B881-A3C2F78222D5}"/>
              </a:ext>
            </a:extLst>
          </p:cNvPr>
          <p:cNvSpPr/>
          <p:nvPr/>
        </p:nvSpPr>
        <p:spPr bwMode="auto">
          <a:xfrm>
            <a:off x="7884967" y="3652261"/>
            <a:ext cx="3943006" cy="246213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Détection temps réel - contraintes: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Précocité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Justesse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Préservation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solidFill>
                  <a:srgbClr val="16223A"/>
                </a:solidFill>
                <a:cs typeface="Arial" panose="020B0604020202020204" pitchFamily="34" charset="0"/>
              </a:rPr>
              <a:t>Consommation</a:t>
            </a:r>
            <a:endParaRPr lang="en-GB" sz="1600" dirty="0">
              <a:solidFill>
                <a:srgbClr val="16223A"/>
              </a:solidFill>
              <a:cs typeface="Arial" panose="020B060402020202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38BC239-12DF-4565-A6F8-87FD03E3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9" name="Titre 1">
            <a:extLst>
              <a:ext uri="{FF2B5EF4-FFF2-40B4-BE49-F238E27FC236}">
                <a16:creationId xmlns:a16="http://schemas.microsoft.com/office/drawing/2014/main" id="{6E050DC9-E818-4DCB-B5D8-ADCFE25D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1. Contexte </a:t>
            </a:r>
            <a:r>
              <a:rPr lang="fr-FR" sz="3400" b="0" dirty="0"/>
              <a:t>- Restauration de la déglutition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54BE7B1-BB88-4D2A-8F54-8E7C8136A920}"/>
              </a:ext>
            </a:extLst>
          </p:cNvPr>
          <p:cNvSpPr txBox="1"/>
          <p:nvPr/>
        </p:nvSpPr>
        <p:spPr>
          <a:xfrm>
            <a:off x="394409" y="3565069"/>
            <a:ext cx="420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d’un signal de 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7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Plan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A57AF72-5C56-4DC3-B554-A3E5AEDC91D5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Contexte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b="1" dirty="0"/>
              <a:t>Protocole de Recherche Clinique (PRC)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Étude statistique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Détection temps réel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Larynx Artificiel Implantable Actif (LAIA)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fr-FR" sz="2000" dirty="0"/>
              <a:t>Conclusion et perspectives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5244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Soutenance de Thèse  -  Adrien Mialland  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2FB3E0F-2B30-449D-B63F-518D8CD0823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535275F-5B67-4F18-8B4E-83B0E99BA97C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D5971-C4CF-497E-AC5F-46CD9FB44F10}"/>
              </a:ext>
            </a:extLst>
          </p:cNvPr>
          <p:cNvSpPr txBox="1"/>
          <p:nvPr/>
        </p:nvSpPr>
        <p:spPr>
          <a:xfrm>
            <a:off x="1876499" y="4645455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Début de la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67360D-3B22-48A5-A4BE-448267C3B58E}"/>
              </a:ext>
            </a:extLst>
          </p:cNvPr>
          <p:cNvSpPr txBox="1"/>
          <p:nvPr/>
        </p:nvSpPr>
        <p:spPr>
          <a:xfrm>
            <a:off x="8499732" y="4645455"/>
            <a:ext cx="883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Limite de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B15C0B1-A77D-4447-B8BF-CA207623D2C0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61E973C-8596-4C85-8F64-C012B390419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1FD38E8-8838-4A20-9E54-122FD41F7C4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29EC6580-9B4D-4AA8-926E-D08480B97A41}"/>
              </a:ext>
            </a:extLst>
          </p:cNvPr>
          <p:cNvSpPr txBox="1"/>
          <p:nvPr/>
        </p:nvSpPr>
        <p:spPr>
          <a:xfrm>
            <a:off x="3310983" y="563423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Intervalle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DBAFEE-ACF5-4926-BF73-60649E5E8CA3}"/>
              </a:ext>
            </a:extLst>
          </p:cNvPr>
          <p:cNvSpPr txBox="1"/>
          <p:nvPr/>
        </p:nvSpPr>
        <p:spPr>
          <a:xfrm>
            <a:off x="6240905" y="5634234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Traitement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signaux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A60E875-6965-4AA6-8B60-BDB077F69642}"/>
              </a:ext>
            </a:extLst>
          </p:cNvPr>
          <p:cNvSpPr txBox="1"/>
          <p:nvPr/>
        </p:nvSpPr>
        <p:spPr>
          <a:xfrm>
            <a:off x="7599949" y="563423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Actionnement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du système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61E5CCB-0B52-40EE-8C43-EA675E6680ED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C425387D-395D-4CE3-B9C9-8FC26FE0B50A}"/>
              </a:ext>
            </a:extLst>
          </p:cNvPr>
          <p:cNvSpPr txBox="1"/>
          <p:nvPr/>
        </p:nvSpPr>
        <p:spPr>
          <a:xfrm>
            <a:off x="3376100" y="4645454"/>
            <a:ext cx="175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Moment d’activation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des muscles mesurés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4CAC80CD-49E0-4A00-BF12-9370F201E444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345FD13A-2F94-4689-BA1C-6FEF3B1FD835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87F82-0100-415D-9AF0-7207ACE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9" name="Titre 1">
            <a:extLst>
              <a:ext uri="{FF2B5EF4-FFF2-40B4-BE49-F238E27FC236}">
                <a16:creationId xmlns:a16="http://schemas.microsoft.com/office/drawing/2014/main" id="{D9A1144F-707B-4A11-90F0-1C6FB084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- Critère principal: la précocité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543769B-0729-4C82-BDF1-AE1898CC0DD7}"/>
              </a:ext>
            </a:extLst>
          </p:cNvPr>
          <p:cNvGrpSpPr/>
          <p:nvPr/>
        </p:nvGrpSpPr>
        <p:grpSpPr>
          <a:xfrm>
            <a:off x="3321947" y="1827641"/>
            <a:ext cx="4662989" cy="1130572"/>
            <a:chOff x="3230581" y="2702919"/>
            <a:chExt cx="4662989" cy="1130572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C4E1BCC7-84BE-4855-91B3-7B3E9754783A}"/>
                </a:ext>
              </a:extLst>
            </p:cNvPr>
            <p:cNvGrpSpPr/>
            <p:nvPr/>
          </p:nvGrpSpPr>
          <p:grpSpPr>
            <a:xfrm>
              <a:off x="3230581" y="2702919"/>
              <a:ext cx="4662989" cy="1130572"/>
              <a:chOff x="6228756" y="4780240"/>
              <a:chExt cx="5509118" cy="1130572"/>
            </a:xfrm>
          </p:grpSpPr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7E7CC7D1-8824-4023-A060-CF311392F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1E8A9B0C-95A8-4A4A-AD81-568D1EC2A774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temps (s)</a:t>
                </a:r>
                <a:endParaRPr lang="en-GB" sz="1000" dirty="0"/>
              </a:p>
            </p:txBody>
          </p:sp>
        </p:grp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65ED7B80-FAF8-4780-9A3E-97B66181B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372" y="2835749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F198CC98-AC5E-425B-B824-D407090381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1278" y="2835749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8E78367B-D752-4A91-85CB-0F36E5B67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1548" y="2835749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03BDDD2-5D37-4CBE-9F3A-F1106910E64D}"/>
              </a:ext>
            </a:extLst>
          </p:cNvPr>
          <p:cNvCxnSpPr>
            <a:cxnSpLocks/>
          </p:cNvCxnSpPr>
          <p:nvPr/>
        </p:nvCxnSpPr>
        <p:spPr>
          <a:xfrm flipH="1">
            <a:off x="2380898" y="2891621"/>
            <a:ext cx="3131746" cy="17760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783E4C6E-407B-460B-A085-146B947709B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227738" y="2891621"/>
            <a:ext cx="2713942" cy="17538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9FB494B-A886-45CE-902C-D5FDB2894A07}"/>
              </a:ext>
            </a:extLst>
          </p:cNvPr>
          <p:cNvSpPr txBox="1"/>
          <p:nvPr/>
        </p:nvSpPr>
        <p:spPr>
          <a:xfrm>
            <a:off x="3524250" y="1466709"/>
            <a:ext cx="420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Exemple d’un signal de déglutition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5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GIPSA-Lab theme">
  <a:themeElements>
    <a:clrScheme name="GIPSA-Lab">
      <a:dk1>
        <a:srgbClr val="000000"/>
      </a:dk1>
      <a:lt1>
        <a:sysClr val="window" lastClr="FFFFFF"/>
      </a:lt1>
      <a:dk2>
        <a:srgbClr val="16223A"/>
      </a:dk2>
      <a:lt2>
        <a:srgbClr val="FFFFFF"/>
      </a:lt2>
      <a:accent1>
        <a:srgbClr val="889D9F"/>
      </a:accent1>
      <a:accent2>
        <a:srgbClr val="BE1B20"/>
      </a:accent2>
      <a:accent3>
        <a:srgbClr val="ED7D20"/>
      </a:accent3>
      <a:accent4>
        <a:srgbClr val="22AEE2"/>
      </a:accent4>
      <a:accent5>
        <a:srgbClr val="32A855"/>
      </a:accent5>
      <a:accent6>
        <a:srgbClr val="FFF531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23300</TotalTime>
  <Words>4349</Words>
  <Application>Microsoft Office PowerPoint</Application>
  <PresentationFormat>Grand écran</PresentationFormat>
  <Paragraphs>1091</Paragraphs>
  <Slides>69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Wingdings</vt:lpstr>
      <vt:lpstr>GIPSA-Lab theme</vt:lpstr>
      <vt:lpstr>Directrice de thèse: Agnès Bonvilain</vt:lpstr>
      <vt:lpstr>Plan de la présentation</vt:lpstr>
      <vt:lpstr>1. Contexte - Le larynx</vt:lpstr>
      <vt:lpstr>1. Contexte - La laryngectomie totale</vt:lpstr>
      <vt:lpstr>1. Contexte - Restauration de la déglutition</vt:lpstr>
      <vt:lpstr>1. Contexte - Restauration de la déglutition</vt:lpstr>
      <vt:lpstr>1. Contexte - Restauration de la déglutition</vt:lpstr>
      <vt:lpstr>Plan de la présentation</vt:lpstr>
      <vt:lpstr>2. PRC - Critère principal: la précocité</vt:lpstr>
      <vt:lpstr>2. PRC - Critère principal: la précocité</vt:lpstr>
      <vt:lpstr>2. PRC – Début de la déglutition</vt:lpstr>
      <vt:lpstr>2. PRC – Début de la déglutition</vt:lpstr>
      <vt:lpstr>2. PRC – Limite temporelle de détection</vt:lpstr>
      <vt:lpstr>2. PRC – muscles stylohyoïdien et digastrique postérieur</vt:lpstr>
      <vt:lpstr>2. PRC – muscles stylohyoïdien et digastrique postérieur</vt:lpstr>
      <vt:lpstr>2. PRC – muscles stylohyoïdien et digastrique postérieur</vt:lpstr>
      <vt:lpstr>2. PRC – Méthode de mesure innovante</vt:lpstr>
      <vt:lpstr>2. PRC – Méthode de mesure innovante</vt:lpstr>
      <vt:lpstr>Plan de la présentation</vt:lpstr>
      <vt:lpstr>3. Étude statistique – Extraction de données</vt:lpstr>
      <vt:lpstr>3. Étude statistique – Extraction de données</vt:lpstr>
      <vt:lpstr>3. Étude statistique – Extraction de données</vt:lpstr>
      <vt:lpstr>3. Étude statistique – Analyse des timings</vt:lpstr>
      <vt:lpstr>3. Étude statistique – Analyse des timings</vt:lpstr>
      <vt:lpstr>3. Étude statistique – Analyse des timings</vt:lpstr>
      <vt:lpstr>3. Étude statistique – Analyse des modes de recrutements</vt:lpstr>
      <vt:lpstr>3. Étude statistique – Analyse des modes de recrutements</vt:lpstr>
      <vt:lpstr>3. Étude statistique – Analyse des modes de recrutements</vt:lpstr>
      <vt:lpstr>Plan de la présentation</vt:lpstr>
      <vt:lpstr>4. Détection temps réel – Comparaison avec la littérature</vt:lpstr>
      <vt:lpstr>4. Détection temps réel – Comparaison avec la littérature</vt:lpstr>
      <vt:lpstr>4. Détection temps réel – Classification des tâches</vt:lpstr>
      <vt:lpstr>4. Détection temps réel – Classification des tâches</vt:lpstr>
      <vt:lpstr>4. Détection temps réel – Classification des tâches</vt:lpstr>
      <vt:lpstr>4. Détection temps réel – Classification des tâches</vt:lpstr>
      <vt:lpstr>4. Détection temps réel – Classification des tâches</vt:lpstr>
      <vt:lpstr>4. Détection temps réel – Regroupement de participants</vt:lpstr>
      <vt:lpstr>4. Détection temps réel – Regroupement de participants</vt:lpstr>
      <vt:lpstr>4. Détection temps réel – Regroupement de participants</vt:lpstr>
      <vt:lpstr>Plan de la présentation</vt:lpstr>
      <vt:lpstr>5. LAIA - Faisabilité</vt:lpstr>
      <vt:lpstr>5. LAIA - Faisabilité</vt:lpstr>
      <vt:lpstr>5. LAIA - Faisabilité</vt:lpstr>
      <vt:lpstr>5. LAIA - Faisabilité</vt:lpstr>
      <vt:lpstr>5. LAIA – Prototype de laboratoire</vt:lpstr>
      <vt:lpstr>5. LAIA – Prototype de laboratoire</vt:lpstr>
      <vt:lpstr>5. LAIA – Prototype de laboratoire</vt:lpstr>
      <vt:lpstr>5. LAIA – Prototype de laboratoire</vt:lpstr>
      <vt:lpstr>5. LAIA – Prototype de laboratoire</vt:lpstr>
      <vt:lpstr>Plan de la présentation</vt:lpstr>
      <vt:lpstr>6. Conclusion et perspectives</vt:lpstr>
      <vt:lpstr>6. Conclusion et perspectives</vt:lpstr>
      <vt:lpstr>6. Conclusion et perspectives</vt:lpstr>
      <vt:lpstr>Publications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Annexes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Cleo Baras</dc:creator>
  <cp:lastModifiedBy>Adrien Mialland</cp:lastModifiedBy>
  <cp:revision>1175</cp:revision>
  <dcterms:created xsi:type="dcterms:W3CDTF">2022-09-29T06:02:37Z</dcterms:created>
  <dcterms:modified xsi:type="dcterms:W3CDTF">2024-05-21T13:29:28Z</dcterms:modified>
</cp:coreProperties>
</file>